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1372" r:id="rId3"/>
    <p:sldId id="1388" r:id="rId4"/>
    <p:sldId id="1373" r:id="rId5"/>
    <p:sldId id="1397" r:id="rId6"/>
    <p:sldId id="1382" r:id="rId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059E"/>
    <a:srgbClr val="F2F2F2"/>
    <a:srgbClr val="B9CDE5"/>
    <a:srgbClr val="00D9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093"/>
    <p:restoredTop sz="52961"/>
  </p:normalViewPr>
  <p:slideViewPr>
    <p:cSldViewPr>
      <p:cViewPr varScale="1">
        <p:scale>
          <a:sx n="74" d="100"/>
          <a:sy n="74" d="100"/>
        </p:scale>
        <p:origin x="200" y="168"/>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83" d="100"/>
          <a:sy n="83" d="100"/>
        </p:scale>
        <p:origin x="-199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17BCE2F-D61D-4E62-9703-CE4355CD4BE1}" type="datetimeFigureOut">
              <a:rPr lang="en-US"/>
              <a:pPr>
                <a:defRPr/>
              </a:pPr>
              <a:t>9/5/23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F89C0AE-FA5D-4CAC-A347-B98AF004D18F}" type="slidenum">
              <a:rPr lang="en-US"/>
              <a:pPr>
                <a:defRPr/>
              </a:pPr>
              <a:t>‹#›</a:t>
            </a:fld>
            <a:endParaRPr lang="en-US"/>
          </a:p>
        </p:txBody>
      </p:sp>
    </p:spTree>
    <p:extLst>
      <p:ext uri="{BB962C8B-B14F-4D97-AF65-F5344CB8AC3E}">
        <p14:creationId xmlns:p14="http://schemas.microsoft.com/office/powerpoint/2010/main" val="13135878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1A9F68A-0DBD-43D5-954F-5B0E34CD104D}" type="datetimeFigureOut">
              <a:rPr lang="en-US"/>
              <a:pPr>
                <a:defRPr/>
              </a:pPr>
              <a:t>9/5/23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B3FFB0F-448F-4553-814C-95956908CAC5}" type="slidenum">
              <a:rPr lang="en-US"/>
              <a:pPr>
                <a:defRPr/>
              </a:pPr>
              <a:t>‹#›</a:t>
            </a:fld>
            <a:endParaRPr lang="en-US"/>
          </a:p>
        </p:txBody>
      </p:sp>
    </p:spTree>
    <p:extLst>
      <p:ext uri="{BB962C8B-B14F-4D97-AF65-F5344CB8AC3E}">
        <p14:creationId xmlns:p14="http://schemas.microsoft.com/office/powerpoint/2010/main" val="337577227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marL="0" marR="0" algn="just"/>
            <a:r>
              <a:rPr lang="en-US" sz="1800" dirty="0">
                <a:effectLst/>
                <a:latin typeface="Times New Roman" panose="02020603050405020304" pitchFamily="18" charset="0"/>
                <a:ea typeface="SimSun" panose="02010600030101010101" pitchFamily="2" charset="-122"/>
              </a:rPr>
              <a:t>Hello everyone! My name is Cong Chen. Currently, I’m a </a:t>
            </a:r>
            <a:r>
              <a:rPr lang="en-US" sz="1800" dirty="0">
                <a:effectLst/>
                <a:latin typeface="Times New Roman" panose="02020603050405020304" pitchFamily="18" charset="0"/>
                <a:ea typeface="Times New Roman" panose="02020603050405020304" pitchFamily="18" charset="0"/>
              </a:rPr>
              <a:t>Ph.D. candidate in Electrical Engineering from Cornell University supervised by Prof. Lang Tong. Today, I would like to share our research about the wholesale market participation of distributed energy resource aggregator (DERA). </a:t>
            </a:r>
          </a:p>
          <a:p>
            <a:pPr marL="0" marR="0" algn="just"/>
            <a:endParaRPr lang="en-US" sz="1800" dirty="0">
              <a:effectLst/>
              <a:latin typeface="Times New Roman" panose="02020603050405020304" pitchFamily="18" charset="0"/>
              <a:ea typeface="Times New Roman" panose="02020603050405020304" pitchFamily="18" charset="0"/>
            </a:endParaRPr>
          </a:p>
          <a:p>
            <a:pPr marL="0" marR="0" algn="just"/>
            <a:r>
              <a:rPr lang="en-US" sz="1800" dirty="0">
                <a:effectLst/>
                <a:latin typeface="Times New Roman" panose="02020603050405020304" pitchFamily="18" charset="0"/>
                <a:ea typeface="Times New Roman" panose="02020603050405020304" pitchFamily="18" charset="0"/>
              </a:rPr>
              <a:t>Since 2020, FERC order 2222 began to promote the participation of DERA in the wholesale market. </a:t>
            </a:r>
            <a:r>
              <a:rPr lang="en-US" sz="1800" dirty="0">
                <a:solidFill>
                  <a:srgbClr val="C00000"/>
                </a:solidFill>
                <a:effectLst/>
                <a:latin typeface="Times New Roman" panose="02020603050405020304" pitchFamily="18" charset="0"/>
                <a:ea typeface="Times New Roman" panose="02020603050405020304" pitchFamily="18" charset="0"/>
              </a:rPr>
              <a:t>But why we emphasize the coordination problem here? </a:t>
            </a:r>
            <a:r>
              <a:rPr lang="en-US" sz="1800" dirty="0">
                <a:effectLst/>
                <a:latin typeface="Times New Roman" panose="02020603050405020304" pitchFamily="18" charset="0"/>
                <a:ea typeface="Times New Roman" panose="02020603050405020304" pitchFamily="18" charset="0"/>
              </a:rPr>
              <a:t>Because most DERA do not own the network. And to participate in the wholesale market, DERA has to coordinate with DSO, the owner of the distribution network. How does multi-DERA share the distribution network? Who should be responsible for the network security? How to formulate a competitive aggregation method as customers can choose from multi-DERA to be aggregated? These are fundamental questions for the coordination of DSO-DERA.</a:t>
            </a:r>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E9D18D-4FE8-4E69-AB97-47DCCDB42C7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algn="just"/>
            <a:r>
              <a:rPr lang="en-US" sz="1800" dirty="0">
                <a:effectLst/>
                <a:latin typeface="Times New Roman" panose="02020603050405020304" pitchFamily="18" charset="0"/>
                <a:ea typeface="Times New Roman" panose="02020603050405020304" pitchFamily="18" charset="0"/>
              </a:rPr>
              <a:t>We know the structure of power system with ISO, DSO and all retail customers like this. And we envision future there’re multiple DERAs, each has its own customer. Customers have the freedom to choose their incumbent utility company or choose to be aggregated by some DERA. From here we can more clearly see that DSO is responsible to operate physical distribution network power flow represented by the red arrows and ensure the network security and reliability. To participate in the wholesale market, DERA’s power has to by-pass the distribution network to transport the aggregated energy from many end buses to the transmission network. </a:t>
            </a:r>
          </a:p>
          <a:p>
            <a:pPr marL="0" marR="0" algn="just"/>
            <a:endParaRPr lang="en-US" sz="1800" dirty="0">
              <a:effectLst/>
              <a:latin typeface="Times New Roman" panose="02020603050405020304" pitchFamily="18" charset="0"/>
              <a:ea typeface="Times New Roman" panose="02020603050405020304" pitchFamily="18" charset="0"/>
            </a:endParaRPr>
          </a:p>
          <a:p>
            <a:pPr marL="0" marR="0" algn="just"/>
            <a:r>
              <a:rPr lang="en-US" sz="1800" dirty="0">
                <a:effectLst/>
                <a:latin typeface="Times New Roman" panose="02020603050405020304" pitchFamily="18" charset="0"/>
                <a:ea typeface="Times New Roman" panose="02020603050405020304" pitchFamily="18" charset="0"/>
              </a:rPr>
              <a:t>How does multi-DERA share the distribution network, especially when there are congestions and it’s impossible to know the network security constraint for each DERA? This is challenging. </a:t>
            </a:r>
          </a:p>
          <a:p>
            <a:pPr marL="0" marR="0" algn="just"/>
            <a:endParaRPr lang="en-US" sz="1800" dirty="0">
              <a:effectLst/>
              <a:latin typeface="Times New Roman" panose="02020603050405020304" pitchFamily="18" charset="0"/>
              <a:ea typeface="Times New Roman" panose="02020603050405020304" pitchFamily="18" charset="0"/>
            </a:endParaRPr>
          </a:p>
          <a:p>
            <a:pPr marL="0" marR="0" algn="just"/>
            <a:r>
              <a:rPr lang="en-US" sz="1800" dirty="0">
                <a:effectLst/>
                <a:latin typeface="Times New Roman" panose="02020603050405020304" pitchFamily="18" charset="0"/>
                <a:ea typeface="Times New Roman" panose="02020603050405020304" pitchFamily="18" charset="0"/>
              </a:rPr>
              <a:t>As for a single DERA, it has interfaces among its customer, the ISO and DSO. To come up with an aggregation algorithm consideration the competition of other DERA is also challenging. </a:t>
            </a:r>
          </a:p>
        </p:txBody>
      </p:sp>
      <p:sp>
        <p:nvSpPr>
          <p:cNvPr id="4" name="Slide Number Placeholder 3"/>
          <p:cNvSpPr>
            <a:spLocks noGrp="1"/>
          </p:cNvSpPr>
          <p:nvPr>
            <p:ph type="sldNum" sz="quarter" idx="5"/>
          </p:nvPr>
        </p:nvSpPr>
        <p:spPr/>
        <p:txBody>
          <a:bodyPr/>
          <a:lstStyle/>
          <a:p>
            <a:pPr>
              <a:defRPr/>
            </a:pPr>
            <a:fld id="{1B3FFB0F-448F-4553-814C-95956908CAC5}" type="slidenum">
              <a:rPr lang="en-US" smtClean="0"/>
              <a:pPr>
                <a:defRPr/>
              </a:pPr>
              <a:t>2</a:t>
            </a:fld>
            <a:endParaRPr lang="en-US"/>
          </a:p>
        </p:txBody>
      </p:sp>
    </p:spTree>
    <p:extLst>
      <p:ext uri="{BB962C8B-B14F-4D97-AF65-F5344CB8AC3E}">
        <p14:creationId xmlns:p14="http://schemas.microsoft.com/office/powerpoint/2010/main" val="3779106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algn="just"/>
            <a:r>
              <a:rPr lang="en-US" sz="1800" dirty="0">
                <a:effectLst/>
                <a:latin typeface="Times New Roman" panose="02020603050405020304" pitchFamily="18" charset="0"/>
                <a:ea typeface="Times New Roman" panose="02020603050405020304" pitchFamily="18" charset="0"/>
              </a:rPr>
              <a:t>We divide the literature about DSO-DERA coordination into 4-types. The first with no DSO control in the </a:t>
            </a:r>
            <a:r>
              <a:rPr lang="en-US" sz="1800" dirty="0" err="1">
                <a:effectLst/>
                <a:latin typeface="Times New Roman" panose="02020603050405020304" pitchFamily="18" charset="0"/>
                <a:ea typeface="Times New Roman" panose="02020603050405020304" pitchFamily="18" charset="0"/>
              </a:rPr>
              <a:t>realtime</a:t>
            </a:r>
            <a:r>
              <a:rPr lang="en-US" sz="1800" dirty="0">
                <a:effectLst/>
                <a:latin typeface="Times New Roman" panose="02020603050405020304" pitchFamily="18" charset="0"/>
                <a:ea typeface="Times New Roman" panose="02020603050405020304" pitchFamily="18" charset="0"/>
              </a:rPr>
              <a:t> is just guarantee the solar installation capacity lower than the hosting capacity limit. </a:t>
            </a:r>
          </a:p>
          <a:p>
            <a:pPr marL="0" marR="0" algn="just"/>
            <a:r>
              <a:rPr lang="en-US" sz="1800" dirty="0">
                <a:effectLst/>
                <a:latin typeface="Times New Roman" panose="02020603050405020304" pitchFamily="18" charset="0"/>
                <a:ea typeface="Times New Roman" panose="02020603050405020304" pitchFamily="18" charset="0"/>
              </a:rPr>
              <a:t>Comparatively, type IV is fully controlled by DERA. It’s completely a DERA aggregation through DSO.  </a:t>
            </a:r>
          </a:p>
          <a:p>
            <a:pPr marL="0" marR="0" algn="just"/>
            <a:r>
              <a:rPr lang="en-US" sz="1800" dirty="0">
                <a:effectLst/>
                <a:latin typeface="Times New Roman" panose="02020603050405020304" pitchFamily="18" charset="0"/>
                <a:ea typeface="Times New Roman" panose="02020603050405020304" pitchFamily="18" charset="0"/>
              </a:rPr>
              <a:t>Type III here hopes to establish the local energy market over distribution network the same as the wholesale market with distributed LMP. And DSO coordinate in between. Still, lots of coordination for DSO.</a:t>
            </a:r>
          </a:p>
          <a:p>
            <a:pPr marL="0" marR="0" algn="just"/>
            <a:endParaRPr lang="en-US" sz="1800" dirty="0">
              <a:effectLst/>
              <a:latin typeface="Times New Roman" panose="02020603050405020304" pitchFamily="18" charset="0"/>
              <a:ea typeface="Times New Roman" panose="02020603050405020304" pitchFamily="18" charset="0"/>
            </a:endParaRPr>
          </a:p>
          <a:p>
            <a:pPr marL="0" marR="0" algn="just"/>
            <a:r>
              <a:rPr lang="en-US" sz="1800" dirty="0">
                <a:solidFill>
                  <a:srgbClr val="C00000"/>
                </a:solidFill>
                <a:effectLst/>
                <a:latin typeface="Times New Roman" panose="02020603050405020304" pitchFamily="18" charset="0"/>
                <a:ea typeface="Times New Roman" panose="02020603050405020304" pitchFamily="18" charset="0"/>
              </a:rPr>
              <a:t>Are there any method to further reduce the coordination burden for DSO, and still efficiently use the network? </a:t>
            </a:r>
            <a:r>
              <a:rPr lang="en-US" sz="1800" dirty="0">
                <a:effectLst/>
                <a:latin typeface="Times New Roman" panose="02020603050405020304" pitchFamily="18" charset="0"/>
                <a:ea typeface="Times New Roman" panose="02020603050405020304" pitchFamily="18" charset="0"/>
              </a:rPr>
              <a:t>Our method type II hope to fill this blank. We propose the idea to allocate access limits to DERAs and DSO in the distribution network. At main buses over the distribution network, DSO host a forward auction to partition the total access limit at each bus to different DERAs and DSO. And if everyone stay within the network access limit in the real-time operation, we can decompose the DSO-DERA-ISO operation. </a:t>
            </a:r>
          </a:p>
          <a:p>
            <a:pPr marL="342900" marR="0" lvl="0" indent="-342900" algn="just">
              <a:buFont typeface="Arial" panose="020B0604020202020204" pitchFamily="34" charset="0"/>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As long as the DERA respects allocated access limits, the DSO only needs to manage network reliability for its own customers. </a:t>
            </a:r>
          </a:p>
          <a:p>
            <a:pPr marL="342900" marR="0" lvl="0" indent="-342900" algn="just">
              <a:buFont typeface="Arial" panose="020B0604020202020204" pitchFamily="34" charset="0"/>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 DERA can exercise its aggregation policy and participate in the wholesale market without considering distribution network constraints.</a:t>
            </a:r>
          </a:p>
        </p:txBody>
      </p:sp>
      <p:sp>
        <p:nvSpPr>
          <p:cNvPr id="4" name="Slide Number Placeholder 3"/>
          <p:cNvSpPr>
            <a:spLocks noGrp="1"/>
          </p:cNvSpPr>
          <p:nvPr>
            <p:ph type="sldNum" sz="quarter" idx="5"/>
          </p:nvPr>
        </p:nvSpPr>
        <p:spPr/>
        <p:txBody>
          <a:bodyPr/>
          <a:lstStyle/>
          <a:p>
            <a:pPr>
              <a:defRPr/>
            </a:pPr>
            <a:fld id="{1B3FFB0F-448F-4553-814C-95956908CAC5}" type="slidenum">
              <a:rPr lang="en-US" smtClean="0"/>
              <a:pPr>
                <a:defRPr/>
              </a:pPr>
              <a:t>3</a:t>
            </a:fld>
            <a:endParaRPr lang="en-US"/>
          </a:p>
        </p:txBody>
      </p:sp>
    </p:spTree>
    <p:extLst>
      <p:ext uri="{BB962C8B-B14F-4D97-AF65-F5344CB8AC3E}">
        <p14:creationId xmlns:p14="http://schemas.microsoft.com/office/powerpoint/2010/main" val="2493377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algn="just"/>
            <a:r>
              <a:rPr lang="en-US" sz="1800" dirty="0">
                <a:effectLst/>
                <a:latin typeface="Times New Roman" panose="02020603050405020304" pitchFamily="18" charset="0"/>
                <a:ea typeface="Times New Roman" panose="02020603050405020304" pitchFamily="18" charset="0"/>
              </a:rPr>
              <a:t>Here is the model. In the objective function, we received the bidding benefit from DERA, representing how much DERA is willing to pay for a certain amount of injection and withdrawal access. And we minus the operation cost of DSO to support the total amount of the network access.  It’s like social welfare maximization in the wholesale market. </a:t>
            </a:r>
          </a:p>
          <a:p>
            <a:pPr marL="0" marR="0" algn="just"/>
            <a:endParaRPr lang="en-US" sz="1800" dirty="0">
              <a:effectLst/>
              <a:latin typeface="Times New Roman" panose="02020603050405020304" pitchFamily="18" charset="0"/>
              <a:ea typeface="Times New Roman" panose="02020603050405020304" pitchFamily="18" charset="0"/>
            </a:endParaRPr>
          </a:p>
          <a:p>
            <a:pPr marL="0" marR="0" algn="just"/>
            <a:r>
              <a:rPr lang="en-US" sz="1800" dirty="0">
                <a:effectLst/>
                <a:latin typeface="Times New Roman" panose="02020603050405020304" pitchFamily="18" charset="0"/>
                <a:ea typeface="Times New Roman" panose="02020603050405020304" pitchFamily="18" charset="0"/>
              </a:rPr>
              <a:t>And we clear for both the injection and withdrawal access with these two equations. The total network injection and withdrawal limit equals to the sum of access limit assigned to DSO and DERAs. To realize the decomposition of DSO-DERA coordination, DSO needs to ensure that for any net injection of DSO and DERA, if they stay within the access limit, the power flow and voltage limit should not be violated. Such a “for all” require robust optimization to realize. Luckily,  with the linearized power flow model, we have the equivalence of this robust optimization and the optimization can be solved efficiently.</a:t>
            </a:r>
          </a:p>
          <a:p>
            <a:pPr marL="0" marR="0" algn="just"/>
            <a:r>
              <a:rPr lang="en-US" sz="1800" dirty="0">
                <a:effectLst/>
                <a:latin typeface="Calibri" panose="020F0502020204030204" pitchFamily="34" charset="0"/>
                <a:ea typeface="DengXian" panose="02010600030101010101" pitchFamily="2" charset="-122"/>
                <a:cs typeface="Times New Roman" panose="02020603050405020304" pitchFamily="18" charset="0"/>
              </a:rPr>
              <a:t>As for the pricing for the network access, we use marginal pricing like LMP, taking the dual variable associate with the equality market clearing conditions and defined as the locational marginal access price</a:t>
            </a:r>
          </a:p>
          <a:p>
            <a:pPr marL="0" marR="0" algn="just"/>
            <a:endParaRPr lang="en-US" dirty="0"/>
          </a:p>
          <a:p>
            <a:r>
              <a:rPr lang="en-US" dirty="0"/>
              <a:t>Pause: The DERA don’t need to know the network parameters/topology when coming up its aggregation and bidding strategies. It only needs to stay within the access limit.</a:t>
            </a:r>
          </a:p>
          <a:p>
            <a:endParaRPr lang="en-US" dirty="0"/>
          </a:p>
        </p:txBody>
      </p:sp>
      <p:sp>
        <p:nvSpPr>
          <p:cNvPr id="4" name="Slide Number Placeholder 3"/>
          <p:cNvSpPr>
            <a:spLocks noGrp="1"/>
          </p:cNvSpPr>
          <p:nvPr>
            <p:ph type="sldNum" sz="quarter" idx="5"/>
          </p:nvPr>
        </p:nvSpPr>
        <p:spPr/>
        <p:txBody>
          <a:bodyPr/>
          <a:lstStyle/>
          <a:p>
            <a:pPr>
              <a:defRPr/>
            </a:pPr>
            <a:fld id="{1B3FFB0F-448F-4553-814C-95956908CAC5}" type="slidenum">
              <a:rPr lang="en-US" smtClean="0"/>
              <a:pPr>
                <a:defRPr/>
              </a:pPr>
              <a:t>4</a:t>
            </a:fld>
            <a:endParaRPr lang="en-US"/>
          </a:p>
        </p:txBody>
      </p:sp>
    </p:spTree>
    <p:extLst>
      <p:ext uri="{BB962C8B-B14F-4D97-AF65-F5344CB8AC3E}">
        <p14:creationId xmlns:p14="http://schemas.microsoft.com/office/powerpoint/2010/main" val="2591842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gn="just"/>
            <a:r>
              <a:rPr lang="en-US" sz="1800" dirty="0">
                <a:effectLst/>
                <a:latin typeface="Times New Roman" panose="02020603050405020304" pitchFamily="18" charset="0"/>
                <a:ea typeface="SimSun" panose="02010600030101010101" pitchFamily="2" charset="-122"/>
              </a:rPr>
              <a:t>For the time limit here, I’ll explain more details about the properties we proved and the simulation in the poster session.</a:t>
            </a:r>
            <a:endParaRPr lang="en-US" sz="1800" dirty="0">
              <a:effectLst/>
              <a:latin typeface="Times New Roman" panose="02020603050405020304" pitchFamily="18" charset="0"/>
              <a:ea typeface="Times New Roman" panose="02020603050405020304" pitchFamily="18" charset="0"/>
            </a:endParaRPr>
          </a:p>
          <a:p>
            <a:r>
              <a:rPr lang="en-US" dirty="0"/>
              <a:t> </a:t>
            </a:r>
            <a:endParaRPr lang="en-US" sz="1200" dirty="0">
              <a:effectLst/>
              <a:latin typeface="Times New Roman" panose="02020603050405020304" pitchFamily="18" charset="0"/>
              <a:ea typeface="Times New Roman" panose="02020603050405020304" pitchFamily="18" charset="0"/>
            </a:endParaRPr>
          </a:p>
          <a:p>
            <a:pPr marL="0" marR="0" algn="just"/>
            <a:r>
              <a:rPr lang="en-US" sz="1200" dirty="0">
                <a:effectLst/>
                <a:latin typeface="Times New Roman" panose="02020603050405020304" pitchFamily="18" charset="0"/>
                <a:ea typeface="Times New Roman" panose="02020603050405020304" pitchFamily="18" charset="0"/>
              </a:rPr>
              <a:t>We prove Proposition 1 that the surplus of DERA is nonnegative under certain conditions. And in the simulation we can see over all robust or stochastic case, the DERA surplus is above zero. Mover, comparing the robust and stochastic access allocation mechanism, F</a:t>
            </a:r>
            <a:r>
              <a:rPr lang="en-US" sz="1200" dirty="0">
                <a:effectLst/>
                <a:latin typeface="Times New Roman" panose="02020603050405020304" pitchFamily="18" charset="0"/>
                <a:ea typeface="SimSun" panose="02010600030101010101" pitchFamily="2" charset="-122"/>
              </a:rPr>
              <a:t>or DSO surplus. In Proposition 2 we prove the revenue adequacy of DSO.</a:t>
            </a:r>
            <a:endParaRPr lang="en-US" sz="1200" dirty="0">
              <a:effectLst/>
              <a:latin typeface="Times New Roman" panose="02020603050405020304" pitchFamily="18" charset="0"/>
              <a:ea typeface="Times New Roman" panose="02020603050405020304" pitchFamily="18" charset="0"/>
            </a:endParaRPr>
          </a:p>
          <a:p>
            <a:pPr marL="0" marR="0" algn="just"/>
            <a:r>
              <a:rPr lang="en-US" sz="1200" dirty="0">
                <a:effectLst/>
                <a:latin typeface="Times New Roman" panose="02020603050405020304" pitchFamily="18" charset="0"/>
                <a:ea typeface="SimSun" panose="02010600030101010101" pitchFamily="2" charset="-122"/>
              </a:rPr>
              <a:t>Lastly, we proved an interesting Proposition 3 for the price monotonicity over one feeder.  </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1B3FFB0F-448F-4553-814C-95956908CAC5}" type="slidenum">
              <a:rPr lang="en-US" smtClean="0"/>
              <a:pPr>
                <a:defRPr/>
              </a:pPr>
              <a:t>5</a:t>
            </a:fld>
            <a:endParaRPr lang="en-US"/>
          </a:p>
        </p:txBody>
      </p:sp>
    </p:spTree>
    <p:extLst>
      <p:ext uri="{BB962C8B-B14F-4D97-AF65-F5344CB8AC3E}">
        <p14:creationId xmlns:p14="http://schemas.microsoft.com/office/powerpoint/2010/main" val="1907228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r>
              <a:rPr lang="en-US" sz="1800" dirty="0">
                <a:effectLst/>
                <a:latin typeface="Times New Roman" panose="02020603050405020304" pitchFamily="18" charset="0"/>
                <a:ea typeface="Times New Roman" panose="02020603050405020304" pitchFamily="18" charset="0"/>
              </a:rPr>
              <a:t>To conclude, the main contribution is that we propose a network allocation mechanism to multi-DERA, which </a:t>
            </a:r>
            <a:r>
              <a:rPr lang="en-US" sz="1800" dirty="0">
                <a:effectLst/>
                <a:latin typeface="Times New Roman" panose="02020603050405020304" pitchFamily="18" charset="0"/>
                <a:ea typeface="SimSun" panose="02010600030101010101" pitchFamily="2" charset="-122"/>
              </a:rPr>
              <a:t>decouple DSO-DERA-ISO operations in the real-time electricity market, ensuring the distribution system reliability independent of DERAs' aggregation actions and wholesale market conditions.  To cope with DER uncertainty, we propose the robust and stochastic network access allocation mechanism.</a:t>
            </a:r>
            <a:endParaRPr lang="en-US" sz="1800" dirty="0">
              <a:effectLst/>
              <a:latin typeface="Times New Roman" panose="02020603050405020304" pitchFamily="18" charset="0"/>
              <a:ea typeface="Times New Roman" panose="02020603050405020304" pitchFamily="18" charset="0"/>
            </a:endParaRPr>
          </a:p>
          <a:p>
            <a:pPr marL="0" marR="0" algn="just"/>
            <a:r>
              <a:rPr lang="en-US" sz="1800" dirty="0">
                <a:effectLst/>
                <a:latin typeface="Times New Roman" panose="02020603050405020304" pitchFamily="18" charset="0"/>
                <a:ea typeface="SimSun" panose="02010600030101010101" pitchFamily="2" charset="-122"/>
              </a:rPr>
              <a:t>In our paper posted on </a:t>
            </a:r>
            <a:r>
              <a:rPr lang="en-US" sz="1800" dirty="0" err="1">
                <a:effectLst/>
                <a:latin typeface="Times New Roman" panose="02020603050405020304" pitchFamily="18" charset="0"/>
                <a:ea typeface="SimSun" panose="02010600030101010101" pitchFamily="2" charset="-122"/>
              </a:rPr>
              <a:t>arXiv</a:t>
            </a:r>
            <a:r>
              <a:rPr lang="en-US" sz="1800" dirty="0">
                <a:effectLst/>
                <a:latin typeface="Times New Roman" panose="02020603050405020304" pitchFamily="18" charset="0"/>
                <a:ea typeface="SimSun" panose="02010600030101010101" pitchFamily="2" charset="-122"/>
              </a:rPr>
              <a:t>, we also develop competitive profit-maximizing aggregation strategies for DERAs and their bidding strategies as virtual storage participants in the wholesale market.</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1B3FFB0F-448F-4553-814C-95956908CAC5}" type="slidenum">
              <a:rPr lang="en-US" smtClean="0"/>
              <a:pPr>
                <a:defRPr/>
              </a:pPr>
              <a:t>6</a:t>
            </a:fld>
            <a:endParaRPr lang="en-US"/>
          </a:p>
        </p:txBody>
      </p:sp>
    </p:spTree>
    <p:extLst>
      <p:ext uri="{BB962C8B-B14F-4D97-AF65-F5344CB8AC3E}">
        <p14:creationId xmlns:p14="http://schemas.microsoft.com/office/powerpoint/2010/main" val="3197044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6"/>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2540000" y="6477001"/>
            <a:ext cx="2844800" cy="365125"/>
          </a:xfrm>
          <a:prstGeom prst="rect">
            <a:avLst/>
          </a:prstGeom>
        </p:spPr>
        <p:txBody>
          <a:bodyPr/>
          <a:lstStyle>
            <a:lvl1pPr>
              <a:defRPr/>
            </a:lvl1pPr>
          </a:lstStyle>
          <a:p>
            <a:pPr>
              <a:defRPr/>
            </a:pPr>
            <a:fld id="{8255B8F1-32C4-4FA6-8475-9736D3D6E897}" type="datetime1">
              <a:rPr lang="en-US"/>
              <a:pPr>
                <a:defRPr/>
              </a:pPr>
              <a:t>9/5/23</a:t>
            </a:fld>
            <a:endParaRPr lang="en-US"/>
          </a:p>
        </p:txBody>
      </p:sp>
      <p:sp>
        <p:nvSpPr>
          <p:cNvPr id="5" name="Footer Placeholder 4"/>
          <p:cNvSpPr>
            <a:spLocks noGrp="1"/>
          </p:cNvSpPr>
          <p:nvPr>
            <p:ph type="ftr" sz="quarter" idx="11"/>
          </p:nvPr>
        </p:nvSpPr>
        <p:spPr>
          <a:xfrm>
            <a:off x="5486400" y="6477001"/>
            <a:ext cx="3860800" cy="365125"/>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9245600" y="1"/>
            <a:ext cx="2946400" cy="365125"/>
          </a:xfrm>
        </p:spPr>
        <p:txBody>
          <a:bodyPr/>
          <a:lstStyle>
            <a:lvl1pPr>
              <a:defRPr/>
            </a:lvl1pPr>
          </a:lstStyle>
          <a:p>
            <a:pPr>
              <a:defRPr/>
            </a:pPr>
            <a:fld id="{1187C20E-1F2E-4809-B9E2-100F2AADB42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E493F55A-A4D5-4B86-8122-8AFC95685EE5}" type="datetime1">
              <a:rPr lang="en-US"/>
              <a:pPr>
                <a:defRPr/>
              </a:pPr>
              <a:t>9/5/23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E46EEC-13A4-413A-89D0-B2CAFE7902A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BE36A766-C7D8-4D98-ACCC-A19565F1367B}" type="datetime1">
              <a:rPr lang="en-US"/>
              <a:pPr>
                <a:defRPr/>
              </a:pPr>
              <a:t>9/5/23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BBCCEA-27B6-4C84-9D21-A548A690A64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2668B409-A68F-45CE-BA1A-AB9D1DC02882}" type="datetime1">
              <a:rPr lang="en-US"/>
              <a:pPr>
                <a:defRPr/>
              </a:pPr>
              <a:t>9/5/23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FFE4B61-D119-4C2A-B0FD-8BB9E4349C8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3290853B-E912-45C7-84AE-E7FB77CE837C}" type="datetime1">
              <a:rPr lang="en-US"/>
              <a:pPr>
                <a:defRPr/>
              </a:pPr>
              <a:t>9/5/23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B4E44AA-0150-4A50-A27C-0310240D412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7B179EC6-8B01-4B40-8478-17258611CA64}" type="datetime1">
              <a:rPr lang="en-US"/>
              <a:pPr>
                <a:defRPr/>
              </a:pPr>
              <a:t>9/5/23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63821DF-A11E-4644-91CD-53DC8D5D7B6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FCF3998C-1701-446A-9C46-D70577BCF9E9}" type="datetime1">
              <a:rPr lang="en-US"/>
              <a:pPr>
                <a:defRPr/>
              </a:pPr>
              <a:t>9/5/23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4662E9A-6385-4C30-BDC6-E81C10C4227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5C2091E7-AFA4-4D48-BA7B-D775766DCBAE}" type="datetime1">
              <a:rPr lang="en-US"/>
              <a:pPr>
                <a:defRPr/>
              </a:pPr>
              <a:t>9/5/23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D4E3F67-2221-4A6C-A554-369E8559BBD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A069363A-8EF7-4FF5-8770-A37D92B16B0D}" type="datetime1">
              <a:rPr lang="en-US"/>
              <a:pPr>
                <a:defRPr/>
              </a:pPr>
              <a:t>9/5/23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49F8EDC-486C-486D-91C3-F0BB61E194C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C9DAF787-0912-409D-AAE9-FD1773A7772B}" type="datetime1">
              <a:rPr lang="en-US"/>
              <a:pPr>
                <a:defRPr/>
              </a:pPr>
              <a:t>9/5/23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9E6279-1404-4E11-81FA-B82ECB6FDC1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A71ECAC5-C6B8-433A-9C87-46EDF975B513}" type="datetime1">
              <a:rPr lang="en-US"/>
              <a:pPr>
                <a:defRPr/>
              </a:pPr>
              <a:t>9/5/23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CBDB8F-D98A-42F3-AE15-FEC73D37FF0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235200" y="6477000"/>
            <a:ext cx="7620000" cy="3810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dirty="0"/>
              <a:t>Footer</a:t>
            </a:r>
          </a:p>
        </p:txBody>
      </p:sp>
      <p:sp>
        <p:nvSpPr>
          <p:cNvPr id="6" name="Slide Number Placeholder 5"/>
          <p:cNvSpPr>
            <a:spLocks noGrp="1"/>
          </p:cNvSpPr>
          <p:nvPr>
            <p:ph type="sldNum" sz="quarter" idx="4"/>
          </p:nvPr>
        </p:nvSpPr>
        <p:spPr>
          <a:xfrm>
            <a:off x="9347200" y="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83CEE0F-0A67-4BAA-86C5-A7ABFBF9A64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png"/><Relationship Id="rId10" Type="http://schemas.openxmlformats.org/officeDocument/2006/relationships/image" Target="../media/image22.emf"/><Relationship Id="rId4" Type="http://schemas.openxmlformats.org/officeDocument/2006/relationships/image" Target="../media/image16.emf"/><Relationship Id="rId9" Type="http://schemas.openxmlformats.org/officeDocument/2006/relationships/image" Target="../media/image21.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EB105DD-4484-9A48-9CFB-434D71462988}"/>
              </a:ext>
            </a:extLst>
          </p:cNvPr>
          <p:cNvSpPr/>
          <p:nvPr/>
        </p:nvSpPr>
        <p:spPr>
          <a:xfrm>
            <a:off x="0" y="49534"/>
            <a:ext cx="12201646" cy="6849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Title 1"/>
          <p:cNvSpPr>
            <a:spLocks noGrp="1"/>
          </p:cNvSpPr>
          <p:nvPr>
            <p:ph type="ctrTitle"/>
          </p:nvPr>
        </p:nvSpPr>
        <p:spPr>
          <a:xfrm>
            <a:off x="196439" y="6985566"/>
            <a:ext cx="11811000" cy="1470025"/>
          </a:xfrm>
        </p:spPr>
        <p:txBody>
          <a:bodyPr/>
          <a:lstStyle/>
          <a:p>
            <a:pPr eaLnBrk="1" hangingPunct="1"/>
            <a:r>
              <a:rPr lang="en-US" sz="4000" b="0" i="0" u="none" strike="noStrike" dirty="0">
                <a:solidFill>
                  <a:srgbClr val="C00000"/>
                </a:solidFill>
                <a:effectLst/>
                <a:latin typeface="Tw Cen MT" panose="020B0602020104020603" pitchFamily="34" charset="77"/>
              </a:rPr>
              <a:t>DSO-DERA Coordination for the Wholesale Market Participation of Distributed Energy Resources </a:t>
            </a:r>
            <a:endParaRPr lang="en-US" sz="4000" dirty="0">
              <a:solidFill>
                <a:srgbClr val="C00000"/>
              </a:solidFill>
              <a:latin typeface="Tw Cen MT" panose="020B0602020104020603" pitchFamily="34" charset="77"/>
            </a:endParaRPr>
          </a:p>
        </p:txBody>
      </p:sp>
      <p:sp>
        <p:nvSpPr>
          <p:cNvPr id="3" name="Subtitle 2"/>
          <p:cNvSpPr>
            <a:spLocks noGrp="1"/>
          </p:cNvSpPr>
          <p:nvPr>
            <p:ph type="subTitle" idx="1"/>
          </p:nvPr>
        </p:nvSpPr>
        <p:spPr>
          <a:xfrm>
            <a:off x="1708323" y="4489669"/>
            <a:ext cx="8599247" cy="2204770"/>
          </a:xfrm>
        </p:spPr>
        <p:txBody>
          <a:bodyPr rtlCol="0">
            <a:normAutofit fontScale="55000" lnSpcReduction="20000"/>
          </a:bodyPr>
          <a:lstStyle/>
          <a:p>
            <a:r>
              <a:rPr lang="en-US" sz="3600" dirty="0">
                <a:solidFill>
                  <a:schemeClr val="tx1"/>
                </a:solidFill>
                <a:latin typeface="Tw Cen MT" pitchFamily="34" charset="0"/>
              </a:rPr>
              <a:t>Authors: Cong Chen</a:t>
            </a:r>
            <a:r>
              <a:rPr lang="en-US" sz="3600" baseline="30000" dirty="0">
                <a:solidFill>
                  <a:schemeClr val="tx1"/>
                </a:solidFill>
                <a:latin typeface="Tw Cen MT" pitchFamily="34" charset="0"/>
              </a:rPr>
              <a:t>1</a:t>
            </a:r>
            <a:r>
              <a:rPr lang="en-US" sz="3600" dirty="0">
                <a:solidFill>
                  <a:schemeClr val="tx1"/>
                </a:solidFill>
                <a:latin typeface="Tw Cen MT" pitchFamily="34" charset="0"/>
              </a:rPr>
              <a:t>, Ahmed Alahmed</a:t>
            </a:r>
            <a:r>
              <a:rPr lang="en-US" sz="3600" baseline="30000" dirty="0">
                <a:solidFill>
                  <a:schemeClr val="tx1"/>
                </a:solidFill>
                <a:latin typeface="Tw Cen MT" pitchFamily="34" charset="0"/>
              </a:rPr>
              <a:t>1</a:t>
            </a:r>
            <a:r>
              <a:rPr lang="en-US" sz="3600" dirty="0">
                <a:solidFill>
                  <a:schemeClr val="tx1"/>
                </a:solidFill>
                <a:latin typeface="Tw Cen MT" pitchFamily="34" charset="0"/>
              </a:rPr>
              <a:t>, </a:t>
            </a:r>
            <a:r>
              <a:rPr lang="en-US" sz="3600" dirty="0" err="1">
                <a:solidFill>
                  <a:schemeClr val="tx1"/>
                </a:solidFill>
                <a:latin typeface="Tw Cen MT" pitchFamily="34" charset="0"/>
              </a:rPr>
              <a:t>Subhonmesh</a:t>
            </a:r>
            <a:r>
              <a:rPr lang="en-US" sz="3600" dirty="0">
                <a:solidFill>
                  <a:schemeClr val="tx1"/>
                </a:solidFill>
                <a:latin typeface="Tw Cen MT" pitchFamily="34" charset="0"/>
              </a:rPr>
              <a:t> Bose</a:t>
            </a:r>
            <a:r>
              <a:rPr lang="en-US" sz="3600" baseline="30000" dirty="0">
                <a:solidFill>
                  <a:schemeClr val="tx1"/>
                </a:solidFill>
                <a:latin typeface="Tw Cen MT" pitchFamily="34" charset="0"/>
              </a:rPr>
              <a:t>3</a:t>
            </a:r>
            <a:r>
              <a:rPr lang="en-US" sz="3600" dirty="0">
                <a:solidFill>
                  <a:schemeClr val="tx1"/>
                </a:solidFill>
                <a:latin typeface="Tw Cen MT" pitchFamily="34" charset="0"/>
              </a:rPr>
              <a:t>, </a:t>
            </a:r>
          </a:p>
          <a:p>
            <a:r>
              <a:rPr lang="en-US" sz="3600" dirty="0">
                <a:solidFill>
                  <a:schemeClr val="tx1"/>
                </a:solidFill>
                <a:latin typeface="Tw Cen MT" pitchFamily="34" charset="0"/>
              </a:rPr>
              <a:t>Timothy Mount</a:t>
            </a:r>
            <a:r>
              <a:rPr lang="en-US" sz="3600" baseline="30000" dirty="0">
                <a:solidFill>
                  <a:schemeClr val="tx1"/>
                </a:solidFill>
                <a:latin typeface="Tw Cen MT" pitchFamily="34" charset="0"/>
              </a:rPr>
              <a:t>2</a:t>
            </a:r>
            <a:r>
              <a:rPr lang="en-US" sz="3600" dirty="0">
                <a:solidFill>
                  <a:schemeClr val="tx1"/>
                </a:solidFill>
                <a:latin typeface="Tw Cen MT" pitchFamily="34" charset="0"/>
              </a:rPr>
              <a:t>, and Lang Tong</a:t>
            </a:r>
            <a:r>
              <a:rPr lang="en-US" sz="3600" baseline="30000" dirty="0">
                <a:solidFill>
                  <a:schemeClr val="tx1"/>
                </a:solidFill>
                <a:latin typeface="Tw Cen MT" pitchFamily="34" charset="0"/>
              </a:rPr>
              <a:t>1</a:t>
            </a:r>
            <a:r>
              <a:rPr lang="en-US" sz="3600" dirty="0">
                <a:solidFill>
                  <a:schemeClr val="tx1"/>
                </a:solidFill>
                <a:latin typeface="Tw Cen MT" pitchFamily="34" charset="0"/>
              </a:rPr>
              <a:t> </a:t>
            </a:r>
          </a:p>
          <a:p>
            <a:pPr>
              <a:lnSpc>
                <a:spcPts val="2933"/>
              </a:lnSpc>
              <a:spcBef>
                <a:spcPts val="400"/>
              </a:spcBef>
            </a:pPr>
            <a:r>
              <a:rPr lang="en-US" sz="2600" baseline="30000" dirty="0">
                <a:solidFill>
                  <a:schemeClr val="tx1">
                    <a:lumMod val="65000"/>
                    <a:lumOff val="35000"/>
                  </a:schemeClr>
                </a:solidFill>
                <a:latin typeface="Tw Cen MT" pitchFamily="34" charset="0"/>
              </a:rPr>
              <a:t>1</a:t>
            </a:r>
            <a:r>
              <a:rPr lang="en-US" sz="2600" dirty="0">
                <a:solidFill>
                  <a:schemeClr val="tx1">
                    <a:lumMod val="65000"/>
                    <a:lumOff val="35000"/>
                  </a:schemeClr>
                </a:solidFill>
                <a:latin typeface="Tw Cen MT" pitchFamily="34" charset="0"/>
              </a:rPr>
              <a:t>Dept. of Electrical &amp; Computer Engineering, Cornell University, Ithaca, NY, USA</a:t>
            </a:r>
          </a:p>
          <a:p>
            <a:pPr>
              <a:lnSpc>
                <a:spcPts val="2933"/>
              </a:lnSpc>
              <a:spcBef>
                <a:spcPts val="400"/>
              </a:spcBef>
            </a:pPr>
            <a:r>
              <a:rPr lang="en-US" sz="2600" baseline="30000" dirty="0">
                <a:solidFill>
                  <a:schemeClr val="tx1">
                    <a:lumMod val="65000"/>
                    <a:lumOff val="35000"/>
                  </a:schemeClr>
                </a:solidFill>
                <a:latin typeface="Tw Cen MT" pitchFamily="34" charset="0"/>
              </a:rPr>
              <a:t>1</a:t>
            </a:r>
            <a:r>
              <a:rPr lang="en-US" sz="2600" dirty="0">
                <a:solidFill>
                  <a:schemeClr val="tx1">
                    <a:lumMod val="65000"/>
                    <a:lumOff val="35000"/>
                  </a:schemeClr>
                </a:solidFill>
                <a:latin typeface="Tw Cen MT" pitchFamily="34" charset="0"/>
              </a:rPr>
              <a:t>Dyson School of Applied Economics and Management, Cornell University, Ithaca, NY, USA</a:t>
            </a:r>
          </a:p>
          <a:p>
            <a:pPr>
              <a:lnSpc>
                <a:spcPts val="2933"/>
              </a:lnSpc>
              <a:spcBef>
                <a:spcPts val="400"/>
              </a:spcBef>
            </a:pPr>
            <a:r>
              <a:rPr lang="en-US" sz="2600" baseline="30000" dirty="0">
                <a:solidFill>
                  <a:schemeClr val="tx1">
                    <a:lumMod val="65000"/>
                    <a:lumOff val="35000"/>
                  </a:schemeClr>
                </a:solidFill>
                <a:latin typeface="Tw Cen MT" pitchFamily="34" charset="0"/>
              </a:rPr>
              <a:t>2</a:t>
            </a:r>
            <a:r>
              <a:rPr lang="en-US" sz="2600" dirty="0">
                <a:solidFill>
                  <a:schemeClr val="tx1">
                    <a:lumMod val="65000"/>
                    <a:lumOff val="35000"/>
                  </a:schemeClr>
                </a:solidFill>
                <a:latin typeface="Tw Cen MT" pitchFamily="34" charset="0"/>
              </a:rPr>
              <a:t>Dept. of Electrical &amp; Computer Engineering, University of Illinois Urbana-Champaign, Urbana (UIUC), IL , USA</a:t>
            </a:r>
          </a:p>
          <a:p>
            <a:pPr eaLnBrk="1" fontAlgn="auto" hangingPunct="1">
              <a:spcAft>
                <a:spcPts val="0"/>
              </a:spcAft>
              <a:defRPr/>
            </a:pP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45135504-A795-49E7-B3EC-537AD170FF4E}" type="slidenum">
              <a:rPr lang="en-US" smtClean="0"/>
              <a:pPr>
                <a:defRPr/>
              </a:pPr>
              <a:t>1</a:t>
            </a:fld>
            <a:endParaRPr lang="en-US" dirty="0"/>
          </a:p>
        </p:txBody>
      </p:sp>
      <p:pic>
        <p:nvPicPr>
          <p:cNvPr id="1026" name="Picture 2" descr="Cornell University - Wikipedia">
            <a:extLst>
              <a:ext uri="{FF2B5EF4-FFF2-40B4-BE49-F238E27FC236}">
                <a16:creationId xmlns:a16="http://schemas.microsoft.com/office/drawing/2014/main" id="{01EB830D-2097-AA48-B01E-C2055EB240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 y="537439"/>
            <a:ext cx="1292707" cy="12927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E Department Logo Download | Cornell Engineering">
            <a:extLst>
              <a:ext uri="{FF2B5EF4-FFF2-40B4-BE49-F238E27FC236}">
                <a16:creationId xmlns:a16="http://schemas.microsoft.com/office/drawing/2014/main" id="{DE44A0B8-6C15-E54F-866C-2D75D6FCC9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762000"/>
            <a:ext cx="4673600" cy="609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32DA8C5-2B50-CD47-9CCA-E62BC210C181}"/>
              </a:ext>
            </a:extLst>
          </p:cNvPr>
          <p:cNvSpPr/>
          <p:nvPr/>
        </p:nvSpPr>
        <p:spPr>
          <a:xfrm>
            <a:off x="3810000" y="5487506"/>
            <a:ext cx="184731" cy="437043"/>
          </a:xfrm>
          <a:prstGeom prst="rect">
            <a:avLst/>
          </a:prstGeom>
        </p:spPr>
        <p:txBody>
          <a:bodyPr wrap="none">
            <a:spAutoFit/>
          </a:bodyPr>
          <a:lstStyle/>
          <a:p>
            <a:pPr>
              <a:lnSpc>
                <a:spcPts val="2933"/>
              </a:lnSpc>
              <a:spcBef>
                <a:spcPts val="400"/>
              </a:spcBef>
            </a:pPr>
            <a:endParaRPr lang="en-US" sz="2000" dirty="0">
              <a:latin typeface="Tw Cen MT" pitchFamily="34" charset="0"/>
            </a:endParaRPr>
          </a:p>
        </p:txBody>
      </p:sp>
      <p:sp>
        <p:nvSpPr>
          <p:cNvPr id="18" name="TextBox 17">
            <a:extLst>
              <a:ext uri="{FF2B5EF4-FFF2-40B4-BE49-F238E27FC236}">
                <a16:creationId xmlns:a16="http://schemas.microsoft.com/office/drawing/2014/main" id="{0EC0B0CF-A7B5-BC4D-B0F5-109D967CEB78}"/>
              </a:ext>
            </a:extLst>
          </p:cNvPr>
          <p:cNvSpPr txBox="1"/>
          <p:nvPr/>
        </p:nvSpPr>
        <p:spPr>
          <a:xfrm>
            <a:off x="10495013" y="6119334"/>
            <a:ext cx="3413266" cy="400110"/>
          </a:xfrm>
          <a:prstGeom prst="rect">
            <a:avLst/>
          </a:prstGeom>
          <a:noFill/>
        </p:spPr>
        <p:txBody>
          <a:bodyPr wrap="square">
            <a:spAutoFit/>
          </a:bodyPr>
          <a:lstStyle/>
          <a:p>
            <a:r>
              <a:rPr lang="en-US" sz="2000" dirty="0">
                <a:latin typeface="Tw Cen MT" pitchFamily="34" charset="0"/>
              </a:rPr>
              <a:t>09/2023</a:t>
            </a:r>
          </a:p>
        </p:txBody>
      </p:sp>
      <p:pic>
        <p:nvPicPr>
          <p:cNvPr id="19" name="Picture 18" descr="Shape, arrow&#10;&#10;Description automatically generated">
            <a:extLst>
              <a:ext uri="{FF2B5EF4-FFF2-40B4-BE49-F238E27FC236}">
                <a16:creationId xmlns:a16="http://schemas.microsoft.com/office/drawing/2014/main" id="{28C50D1B-A43E-C84E-B2CF-13B601B39F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4747" y="6196065"/>
            <a:ext cx="198337" cy="255918"/>
          </a:xfrm>
          <a:prstGeom prst="rect">
            <a:avLst/>
          </a:prstGeom>
        </p:spPr>
      </p:pic>
      <p:sp>
        <p:nvSpPr>
          <p:cNvPr id="20" name="Title 1">
            <a:extLst>
              <a:ext uri="{FF2B5EF4-FFF2-40B4-BE49-F238E27FC236}">
                <a16:creationId xmlns:a16="http://schemas.microsoft.com/office/drawing/2014/main" id="{AADEBF93-001E-7046-9812-CC3CA2720506}"/>
              </a:ext>
            </a:extLst>
          </p:cNvPr>
          <p:cNvSpPr txBox="1">
            <a:spLocks/>
          </p:cNvSpPr>
          <p:nvPr/>
        </p:nvSpPr>
        <p:spPr bwMode="auto">
          <a:xfrm>
            <a:off x="202249" y="2279068"/>
            <a:ext cx="12006324"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a:solidFill>
                  <a:srgbClr val="C00000"/>
                </a:solidFill>
                <a:effectLst/>
                <a:latin typeface="Tw Cen MT" panose="020B0602020104020603" pitchFamily="34" charset="77"/>
              </a:rPr>
              <a:t>Wholesale </a:t>
            </a:r>
            <a:r>
              <a:rPr lang="en-US" sz="3600" dirty="0">
                <a:solidFill>
                  <a:srgbClr val="C00000"/>
                </a:solidFill>
                <a:latin typeface="Tw Cen MT" panose="020B0602020104020603" pitchFamily="34" charset="77"/>
              </a:rPr>
              <a:t>Market Participation </a:t>
            </a:r>
            <a:r>
              <a:rPr lang="en-US" sz="3600" dirty="0">
                <a:solidFill>
                  <a:srgbClr val="C00000"/>
                </a:solidFill>
                <a:effectLst/>
                <a:latin typeface="Tw Cen MT" panose="020B0602020104020603" pitchFamily="34" charset="77"/>
              </a:rPr>
              <a:t>of DERA: </a:t>
            </a:r>
            <a:r>
              <a:rPr lang="en-US" sz="3200" dirty="0">
                <a:solidFill>
                  <a:srgbClr val="C00000"/>
                </a:solidFill>
                <a:effectLst/>
                <a:latin typeface="Tw Cen MT" panose="020B0602020104020603" pitchFamily="34" charset="77"/>
              </a:rPr>
              <a:t>DSO-DERA Coordination and Competitive DER Aggregation </a:t>
            </a:r>
            <a:endParaRPr lang="en-US" sz="3600" dirty="0">
              <a:solidFill>
                <a:srgbClr val="C00000"/>
              </a:solidFill>
              <a:latin typeface="Tw Cen MT" panose="020B0602020104020603" pitchFamily="34" charset="77"/>
            </a:endParaRPr>
          </a:p>
        </p:txBody>
      </p:sp>
      <p:grpSp>
        <p:nvGrpSpPr>
          <p:cNvPr id="5" name="Group 4">
            <a:extLst>
              <a:ext uri="{FF2B5EF4-FFF2-40B4-BE49-F238E27FC236}">
                <a16:creationId xmlns:a16="http://schemas.microsoft.com/office/drawing/2014/main" id="{F15F9826-3586-B54D-AD71-23C4D0CC279B}"/>
              </a:ext>
            </a:extLst>
          </p:cNvPr>
          <p:cNvGrpSpPr/>
          <p:nvPr/>
        </p:nvGrpSpPr>
        <p:grpSpPr>
          <a:xfrm>
            <a:off x="198672" y="2094402"/>
            <a:ext cx="6006739" cy="959706"/>
            <a:chOff x="7463072" y="2012093"/>
            <a:chExt cx="6006739" cy="959706"/>
          </a:xfrm>
        </p:grpSpPr>
        <p:sp>
          <p:nvSpPr>
            <p:cNvPr id="10" name="TextBox 9">
              <a:extLst>
                <a:ext uri="{FF2B5EF4-FFF2-40B4-BE49-F238E27FC236}">
                  <a16:creationId xmlns:a16="http://schemas.microsoft.com/office/drawing/2014/main" id="{69DF099E-BAAF-764D-8FBC-7FD7976F4377}"/>
                </a:ext>
              </a:extLst>
            </p:cNvPr>
            <p:cNvSpPr txBox="1"/>
            <p:nvPr/>
          </p:nvSpPr>
          <p:spPr>
            <a:xfrm>
              <a:off x="7463072" y="2012093"/>
              <a:ext cx="1879600" cy="369332"/>
            </a:xfrm>
            <a:prstGeom prst="rect">
              <a:avLst/>
            </a:prstGeom>
            <a:noFill/>
            <a:ln>
              <a:solidFill>
                <a:schemeClr val="accent3">
                  <a:lumMod val="75000"/>
                </a:schemeClr>
              </a:solidFill>
            </a:ln>
          </p:spPr>
          <p:txBody>
            <a:bodyPr wrap="square">
              <a:spAutoFit/>
            </a:bodyPr>
            <a:lstStyle/>
            <a:p>
              <a:r>
                <a:rPr lang="en-US" b="0" i="0" u="none" strike="noStrike" dirty="0">
                  <a:solidFill>
                    <a:schemeClr val="accent3">
                      <a:lumMod val="50000"/>
                    </a:schemeClr>
                  </a:solidFill>
                  <a:effectLst/>
                  <a:latin typeface="-webkit-standard"/>
                </a:rPr>
                <a:t>FERC order 2222 </a:t>
              </a:r>
              <a:endParaRPr lang="en-US" dirty="0">
                <a:solidFill>
                  <a:schemeClr val="accent3">
                    <a:lumMod val="50000"/>
                  </a:schemeClr>
                </a:solidFill>
              </a:endParaRPr>
            </a:p>
          </p:txBody>
        </p:sp>
        <p:cxnSp>
          <p:nvCxnSpPr>
            <p:cNvPr id="8" name="Straight Connector 7">
              <a:extLst>
                <a:ext uri="{FF2B5EF4-FFF2-40B4-BE49-F238E27FC236}">
                  <a16:creationId xmlns:a16="http://schemas.microsoft.com/office/drawing/2014/main" id="{554B5E05-D80D-C142-8667-8C32942FCB4A}"/>
                </a:ext>
              </a:extLst>
            </p:cNvPr>
            <p:cNvCxnSpPr>
              <a:cxnSpLocks/>
            </p:cNvCxnSpPr>
            <p:nvPr/>
          </p:nvCxnSpPr>
          <p:spPr>
            <a:xfrm flipV="1">
              <a:off x="7620000" y="2956191"/>
              <a:ext cx="5849811" cy="15608"/>
            </a:xfrm>
            <a:prstGeom prst="line">
              <a:avLst/>
            </a:prstGeom>
            <a:ln w="28575">
              <a:solidFill>
                <a:schemeClr val="accent3">
                  <a:lumMod val="75000"/>
                </a:schemeClr>
              </a:solidFill>
            </a:ln>
          </p:spPr>
          <p:style>
            <a:lnRef idx="1">
              <a:schemeClr val="accent3"/>
            </a:lnRef>
            <a:fillRef idx="0">
              <a:schemeClr val="accent3"/>
            </a:fillRef>
            <a:effectRef idx="0">
              <a:schemeClr val="accent3"/>
            </a:effectRef>
            <a:fontRef idx="minor">
              <a:schemeClr val="tx1"/>
            </a:fontRef>
          </p:style>
        </p:cxnSp>
      </p:grpSp>
      <p:grpSp>
        <p:nvGrpSpPr>
          <p:cNvPr id="7" name="Group 6">
            <a:extLst>
              <a:ext uri="{FF2B5EF4-FFF2-40B4-BE49-F238E27FC236}">
                <a16:creationId xmlns:a16="http://schemas.microsoft.com/office/drawing/2014/main" id="{F807B197-0F7F-E249-912F-B2B5DAF8ABDD}"/>
              </a:ext>
            </a:extLst>
          </p:cNvPr>
          <p:cNvGrpSpPr/>
          <p:nvPr/>
        </p:nvGrpSpPr>
        <p:grpSpPr>
          <a:xfrm>
            <a:off x="4873009" y="2123834"/>
            <a:ext cx="4533900" cy="921368"/>
            <a:chOff x="7095510" y="4130961"/>
            <a:chExt cx="4533900" cy="921368"/>
          </a:xfrm>
        </p:grpSpPr>
        <p:sp>
          <p:nvSpPr>
            <p:cNvPr id="15" name="TextBox 14">
              <a:extLst>
                <a:ext uri="{FF2B5EF4-FFF2-40B4-BE49-F238E27FC236}">
                  <a16:creationId xmlns:a16="http://schemas.microsoft.com/office/drawing/2014/main" id="{9EEF873A-5BBD-CE48-9082-AD7A31C0B849}"/>
                </a:ext>
              </a:extLst>
            </p:cNvPr>
            <p:cNvSpPr txBox="1"/>
            <p:nvPr/>
          </p:nvSpPr>
          <p:spPr>
            <a:xfrm>
              <a:off x="7095510" y="4130961"/>
              <a:ext cx="4533900" cy="369332"/>
            </a:xfrm>
            <a:prstGeom prst="rect">
              <a:avLst/>
            </a:prstGeom>
            <a:noFill/>
            <a:ln>
              <a:solidFill>
                <a:schemeClr val="accent3">
                  <a:lumMod val="75000"/>
                </a:schemeClr>
              </a:solidFill>
            </a:ln>
          </p:spPr>
          <p:txBody>
            <a:bodyPr wrap="square">
              <a:spAutoFit/>
            </a:bodyPr>
            <a:lstStyle/>
            <a:p>
              <a:r>
                <a:rPr lang="en-US" b="0" i="0" u="none" strike="noStrike" dirty="0">
                  <a:solidFill>
                    <a:schemeClr val="accent3">
                      <a:lumMod val="50000"/>
                    </a:schemeClr>
                  </a:solidFill>
                  <a:effectLst/>
                  <a:latin typeface="-webkit-standard"/>
                </a:rPr>
                <a:t>Distributed energy resource aggregator (DERA)</a:t>
              </a:r>
              <a:endParaRPr lang="en-US" dirty="0">
                <a:solidFill>
                  <a:schemeClr val="accent3">
                    <a:lumMod val="50000"/>
                  </a:schemeClr>
                </a:solidFill>
              </a:endParaRPr>
            </a:p>
          </p:txBody>
        </p:sp>
        <p:cxnSp>
          <p:nvCxnSpPr>
            <p:cNvPr id="14" name="Straight Connector 13">
              <a:extLst>
                <a:ext uri="{FF2B5EF4-FFF2-40B4-BE49-F238E27FC236}">
                  <a16:creationId xmlns:a16="http://schemas.microsoft.com/office/drawing/2014/main" id="{FA3F80E0-1E68-FD44-801E-1AFEA6130221}"/>
                </a:ext>
              </a:extLst>
            </p:cNvPr>
            <p:cNvCxnSpPr>
              <a:cxnSpLocks/>
            </p:cNvCxnSpPr>
            <p:nvPr/>
          </p:nvCxnSpPr>
          <p:spPr>
            <a:xfrm>
              <a:off x="8851901" y="5052329"/>
              <a:ext cx="1536700" cy="0"/>
            </a:xfrm>
            <a:prstGeom prst="line">
              <a:avLst/>
            </a:prstGeom>
            <a:ln w="28575">
              <a:solidFill>
                <a:schemeClr val="accent3">
                  <a:lumMod val="75000"/>
                </a:schemeClr>
              </a:solidFill>
            </a:ln>
          </p:spPr>
          <p:style>
            <a:lnRef idx="1">
              <a:schemeClr val="accent3"/>
            </a:lnRef>
            <a:fillRef idx="0">
              <a:schemeClr val="accent3"/>
            </a:fillRef>
            <a:effectRef idx="0">
              <a:schemeClr val="accent3"/>
            </a:effectRef>
            <a:fontRef idx="minor">
              <a:schemeClr val="tx1"/>
            </a:fontRef>
          </p:style>
        </p:cxnSp>
      </p:grpSp>
      <p:sp>
        <p:nvSpPr>
          <p:cNvPr id="9" name="Rectangle 8">
            <a:extLst>
              <a:ext uri="{FF2B5EF4-FFF2-40B4-BE49-F238E27FC236}">
                <a16:creationId xmlns:a16="http://schemas.microsoft.com/office/drawing/2014/main" id="{0B2E5369-75EB-274B-8190-0C31149B359B}"/>
              </a:ext>
            </a:extLst>
          </p:cNvPr>
          <p:cNvSpPr/>
          <p:nvPr/>
        </p:nvSpPr>
        <p:spPr>
          <a:xfrm>
            <a:off x="9884558" y="2584686"/>
            <a:ext cx="2155042" cy="453814"/>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6438BD61-3B49-F743-A4FD-3CC9F5B0C9F0}"/>
              </a:ext>
            </a:extLst>
          </p:cNvPr>
          <p:cNvSpPr/>
          <p:nvPr/>
        </p:nvSpPr>
        <p:spPr>
          <a:xfrm>
            <a:off x="4143961" y="3103641"/>
            <a:ext cx="1952039" cy="448976"/>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ubtitle 2">
            <a:extLst>
              <a:ext uri="{FF2B5EF4-FFF2-40B4-BE49-F238E27FC236}">
                <a16:creationId xmlns:a16="http://schemas.microsoft.com/office/drawing/2014/main" id="{9342290C-852D-D440-B97F-43E56F02E89E}"/>
              </a:ext>
            </a:extLst>
          </p:cNvPr>
          <p:cNvSpPr txBox="1">
            <a:spLocks/>
          </p:cNvSpPr>
          <p:nvPr/>
        </p:nvSpPr>
        <p:spPr bwMode="auto">
          <a:xfrm>
            <a:off x="4419600" y="3810000"/>
            <a:ext cx="2830427" cy="48484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62500" lnSpcReduction="20000"/>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dirty="0">
                <a:solidFill>
                  <a:schemeClr val="tx1"/>
                </a:solidFill>
                <a:latin typeface="Tw Cen MT" pitchFamily="34" charset="0"/>
              </a:rPr>
              <a:t>Presenter: Cong Chen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Rectangle 230">
            <a:extLst>
              <a:ext uri="{FF2B5EF4-FFF2-40B4-BE49-F238E27FC236}">
                <a16:creationId xmlns:a16="http://schemas.microsoft.com/office/drawing/2014/main" id="{383579D8-C969-3847-A03B-42F7A241D2DA}"/>
              </a:ext>
            </a:extLst>
          </p:cNvPr>
          <p:cNvSpPr/>
          <p:nvPr/>
        </p:nvSpPr>
        <p:spPr>
          <a:xfrm>
            <a:off x="0" y="0"/>
            <a:ext cx="12201646" cy="6849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BC7085F-A741-48DB-A9ED-0DAD3944AAF1}" type="slidenum">
              <a:rPr lang="en-US" smtClean="0"/>
              <a:pPr>
                <a:defRPr/>
              </a:pPr>
              <a:t>2</a:t>
            </a:fld>
            <a:endParaRPr lang="en-US" dirty="0"/>
          </a:p>
        </p:txBody>
      </p:sp>
      <p:pic>
        <p:nvPicPr>
          <p:cNvPr id="57" name="Picture 2" descr="Your Home Gets Charged">
            <a:extLst>
              <a:ext uri="{FF2B5EF4-FFF2-40B4-BE49-F238E27FC236}">
                <a16:creationId xmlns:a16="http://schemas.microsoft.com/office/drawing/2014/main" id="{6683E3F0-E6D2-0D48-8EA0-3A19B07C3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7800" y="7216714"/>
            <a:ext cx="2131134" cy="14949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26FD27B-1FA0-4A41-B68C-102E841CA6FE}"/>
              </a:ext>
            </a:extLst>
          </p:cNvPr>
          <p:cNvSpPr/>
          <p:nvPr/>
        </p:nvSpPr>
        <p:spPr>
          <a:xfrm>
            <a:off x="7838390" y="7036485"/>
            <a:ext cx="2308020" cy="181369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8" name="Group 217">
            <a:extLst>
              <a:ext uri="{FF2B5EF4-FFF2-40B4-BE49-F238E27FC236}">
                <a16:creationId xmlns:a16="http://schemas.microsoft.com/office/drawing/2014/main" id="{A20FF415-93D1-5449-8146-09A2BDE55062}"/>
              </a:ext>
            </a:extLst>
          </p:cNvPr>
          <p:cNvGrpSpPr/>
          <p:nvPr/>
        </p:nvGrpSpPr>
        <p:grpSpPr>
          <a:xfrm>
            <a:off x="2570063" y="7008623"/>
            <a:ext cx="3449901" cy="2103145"/>
            <a:chOff x="7656627" y="304414"/>
            <a:chExt cx="3449901" cy="2103145"/>
          </a:xfrm>
        </p:grpSpPr>
        <p:cxnSp>
          <p:nvCxnSpPr>
            <p:cNvPr id="200" name="Straight Arrow Connector 199">
              <a:extLst>
                <a:ext uri="{FF2B5EF4-FFF2-40B4-BE49-F238E27FC236}">
                  <a16:creationId xmlns:a16="http://schemas.microsoft.com/office/drawing/2014/main" id="{17CB3F30-6436-B646-A2F5-565FE0CECD7B}"/>
                </a:ext>
              </a:extLst>
            </p:cNvPr>
            <p:cNvCxnSpPr/>
            <p:nvPr/>
          </p:nvCxnSpPr>
          <p:spPr>
            <a:xfrm>
              <a:off x="7861717" y="1386342"/>
              <a:ext cx="31552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1" name="Straight Arrow Connector 200">
              <a:extLst>
                <a:ext uri="{FF2B5EF4-FFF2-40B4-BE49-F238E27FC236}">
                  <a16:creationId xmlns:a16="http://schemas.microsoft.com/office/drawing/2014/main" id="{A5B19195-D0E8-594F-85BE-D98C5377A5B2}"/>
                </a:ext>
              </a:extLst>
            </p:cNvPr>
            <p:cNvCxnSpPr>
              <a:cxnSpLocks/>
            </p:cNvCxnSpPr>
            <p:nvPr/>
          </p:nvCxnSpPr>
          <p:spPr>
            <a:xfrm flipV="1">
              <a:off x="8593525" y="365126"/>
              <a:ext cx="0" cy="20424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5" name="Straight Connector 204">
              <a:extLst>
                <a:ext uri="{FF2B5EF4-FFF2-40B4-BE49-F238E27FC236}">
                  <a16:creationId xmlns:a16="http://schemas.microsoft.com/office/drawing/2014/main" id="{8EC998DD-5D61-EF4C-92B6-8E94EF49CDA8}"/>
                </a:ext>
              </a:extLst>
            </p:cNvPr>
            <p:cNvCxnSpPr>
              <a:cxnSpLocks/>
            </p:cNvCxnSpPr>
            <p:nvPr/>
          </p:nvCxnSpPr>
          <p:spPr>
            <a:xfrm>
              <a:off x="8082112" y="914400"/>
              <a:ext cx="2763457" cy="0"/>
            </a:xfrm>
            <a:prstGeom prst="line">
              <a:avLst/>
            </a:prstGeom>
            <a:ln w="28575">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cxnSp>
          <p:nvCxnSpPr>
            <p:cNvPr id="207" name="Straight Connector 206">
              <a:extLst>
                <a:ext uri="{FF2B5EF4-FFF2-40B4-BE49-F238E27FC236}">
                  <a16:creationId xmlns:a16="http://schemas.microsoft.com/office/drawing/2014/main" id="{3A6716DA-68AF-7248-A492-6A3575A5573D}"/>
                </a:ext>
              </a:extLst>
            </p:cNvPr>
            <p:cNvCxnSpPr/>
            <p:nvPr/>
          </p:nvCxnSpPr>
          <p:spPr>
            <a:xfrm>
              <a:off x="8110642" y="1828800"/>
              <a:ext cx="2763457" cy="0"/>
            </a:xfrm>
            <a:prstGeom prst="line">
              <a:avLst/>
            </a:prstGeom>
            <a:ln w="28575">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209" name="TextBox 208">
              <a:extLst>
                <a:ext uri="{FF2B5EF4-FFF2-40B4-BE49-F238E27FC236}">
                  <a16:creationId xmlns:a16="http://schemas.microsoft.com/office/drawing/2014/main" id="{EC450A2D-5DCC-024F-BC91-A5CB40FAF365}"/>
                </a:ext>
              </a:extLst>
            </p:cNvPr>
            <p:cNvSpPr txBox="1"/>
            <p:nvPr/>
          </p:nvSpPr>
          <p:spPr>
            <a:xfrm>
              <a:off x="8612018" y="542423"/>
              <a:ext cx="703805" cy="369332"/>
            </a:xfrm>
            <a:prstGeom prst="rect">
              <a:avLst/>
            </a:prstGeom>
            <a:noFill/>
          </p:spPr>
          <p:txBody>
            <a:bodyPr wrap="square" rtlCol="0">
              <a:spAutoFit/>
            </a:bodyPr>
            <a:lstStyle/>
            <a:p>
              <a:r>
                <a:rPr lang="en-US" dirty="0"/>
                <a:t>5kW</a:t>
              </a:r>
            </a:p>
          </p:txBody>
        </p:sp>
        <p:sp>
          <p:nvSpPr>
            <p:cNvPr id="210" name="TextBox 209">
              <a:extLst>
                <a:ext uri="{FF2B5EF4-FFF2-40B4-BE49-F238E27FC236}">
                  <a16:creationId xmlns:a16="http://schemas.microsoft.com/office/drawing/2014/main" id="{31179835-CD3C-9B42-B7AE-58741CC29749}"/>
                </a:ext>
              </a:extLst>
            </p:cNvPr>
            <p:cNvSpPr txBox="1"/>
            <p:nvPr/>
          </p:nvSpPr>
          <p:spPr>
            <a:xfrm>
              <a:off x="8563551" y="1816916"/>
              <a:ext cx="970500" cy="369332"/>
            </a:xfrm>
            <a:prstGeom prst="rect">
              <a:avLst/>
            </a:prstGeom>
            <a:noFill/>
          </p:spPr>
          <p:txBody>
            <a:bodyPr wrap="square" rtlCol="0">
              <a:spAutoFit/>
            </a:bodyPr>
            <a:lstStyle/>
            <a:p>
              <a:r>
                <a:rPr lang="en-US" dirty="0"/>
                <a:t>-5kW</a:t>
              </a:r>
            </a:p>
          </p:txBody>
        </p:sp>
        <p:sp>
          <p:nvSpPr>
            <p:cNvPr id="213" name="TextBox 212">
              <a:extLst>
                <a:ext uri="{FF2B5EF4-FFF2-40B4-BE49-F238E27FC236}">
                  <a16:creationId xmlns:a16="http://schemas.microsoft.com/office/drawing/2014/main" id="{F13724AF-5241-FE42-B1B6-0F48541479AD}"/>
                </a:ext>
              </a:extLst>
            </p:cNvPr>
            <p:cNvSpPr txBox="1"/>
            <p:nvPr/>
          </p:nvSpPr>
          <p:spPr>
            <a:xfrm>
              <a:off x="8915400" y="1350495"/>
              <a:ext cx="763508" cy="305140"/>
            </a:xfrm>
            <a:prstGeom prst="rect">
              <a:avLst/>
            </a:prstGeom>
            <a:noFill/>
          </p:spPr>
          <p:txBody>
            <a:bodyPr wrap="square" rtlCol="0">
              <a:spAutoFit/>
            </a:bodyPr>
            <a:lstStyle/>
            <a:p>
              <a:r>
                <a:rPr lang="en-US" sz="1400" dirty="0"/>
                <a:t>Day1</a:t>
              </a:r>
            </a:p>
          </p:txBody>
        </p:sp>
        <p:sp>
          <p:nvSpPr>
            <p:cNvPr id="214" name="TextBox 213">
              <a:extLst>
                <a:ext uri="{FF2B5EF4-FFF2-40B4-BE49-F238E27FC236}">
                  <a16:creationId xmlns:a16="http://schemas.microsoft.com/office/drawing/2014/main" id="{FC65BA36-0EAA-7E4A-BAC9-27FB61B58452}"/>
                </a:ext>
              </a:extLst>
            </p:cNvPr>
            <p:cNvSpPr txBox="1"/>
            <p:nvPr/>
          </p:nvSpPr>
          <p:spPr>
            <a:xfrm>
              <a:off x="9629209" y="1350495"/>
              <a:ext cx="763509" cy="307777"/>
            </a:xfrm>
            <a:prstGeom prst="rect">
              <a:avLst/>
            </a:prstGeom>
            <a:noFill/>
          </p:spPr>
          <p:txBody>
            <a:bodyPr wrap="square" rtlCol="0">
              <a:spAutoFit/>
            </a:bodyPr>
            <a:lstStyle/>
            <a:p>
              <a:r>
                <a:rPr lang="en-US" sz="1400" dirty="0"/>
                <a:t>Day2</a:t>
              </a:r>
            </a:p>
          </p:txBody>
        </p:sp>
        <p:sp>
          <p:nvSpPr>
            <p:cNvPr id="215" name="TextBox 214">
              <a:extLst>
                <a:ext uri="{FF2B5EF4-FFF2-40B4-BE49-F238E27FC236}">
                  <a16:creationId xmlns:a16="http://schemas.microsoft.com/office/drawing/2014/main" id="{8D7270EC-426D-2342-923B-04B26C232010}"/>
                </a:ext>
              </a:extLst>
            </p:cNvPr>
            <p:cNvSpPr txBox="1"/>
            <p:nvPr/>
          </p:nvSpPr>
          <p:spPr>
            <a:xfrm>
              <a:off x="10343019" y="1350495"/>
              <a:ext cx="763509" cy="307777"/>
            </a:xfrm>
            <a:prstGeom prst="rect">
              <a:avLst/>
            </a:prstGeom>
            <a:noFill/>
          </p:spPr>
          <p:txBody>
            <a:bodyPr wrap="square" rtlCol="0">
              <a:spAutoFit/>
            </a:bodyPr>
            <a:lstStyle/>
            <a:p>
              <a:r>
                <a:rPr lang="en-US" sz="1400" dirty="0"/>
                <a:t>Day3</a:t>
              </a:r>
            </a:p>
          </p:txBody>
        </p:sp>
        <p:sp>
          <p:nvSpPr>
            <p:cNvPr id="216" name="TextBox 215">
              <a:extLst>
                <a:ext uri="{FF2B5EF4-FFF2-40B4-BE49-F238E27FC236}">
                  <a16:creationId xmlns:a16="http://schemas.microsoft.com/office/drawing/2014/main" id="{52F45880-4CCB-1143-96E9-A10D1B065B20}"/>
                </a:ext>
              </a:extLst>
            </p:cNvPr>
            <p:cNvSpPr txBox="1"/>
            <p:nvPr/>
          </p:nvSpPr>
          <p:spPr>
            <a:xfrm>
              <a:off x="7656627" y="304414"/>
              <a:ext cx="1196231" cy="584775"/>
            </a:xfrm>
            <a:prstGeom prst="rect">
              <a:avLst/>
            </a:prstGeom>
            <a:noFill/>
          </p:spPr>
          <p:txBody>
            <a:bodyPr wrap="square" rtlCol="0">
              <a:spAutoFit/>
            </a:bodyPr>
            <a:lstStyle/>
            <a:p>
              <a:r>
                <a:rPr lang="en-US" sz="1600" dirty="0"/>
                <a:t>Network Access</a:t>
              </a:r>
            </a:p>
          </p:txBody>
        </p:sp>
      </p:grpSp>
      <p:grpSp>
        <p:nvGrpSpPr>
          <p:cNvPr id="258" name="Group 257">
            <a:extLst>
              <a:ext uri="{FF2B5EF4-FFF2-40B4-BE49-F238E27FC236}">
                <a16:creationId xmlns:a16="http://schemas.microsoft.com/office/drawing/2014/main" id="{3BF326E4-6ECE-C541-A431-ACFA6F739DF9}"/>
              </a:ext>
            </a:extLst>
          </p:cNvPr>
          <p:cNvGrpSpPr/>
          <p:nvPr/>
        </p:nvGrpSpPr>
        <p:grpSpPr>
          <a:xfrm>
            <a:off x="-1984455" y="6833590"/>
            <a:ext cx="3449901" cy="2103145"/>
            <a:chOff x="1075337" y="4275415"/>
            <a:chExt cx="3449901" cy="2103145"/>
          </a:xfrm>
        </p:grpSpPr>
        <p:cxnSp>
          <p:nvCxnSpPr>
            <p:cNvPr id="220" name="Straight Arrow Connector 219">
              <a:extLst>
                <a:ext uri="{FF2B5EF4-FFF2-40B4-BE49-F238E27FC236}">
                  <a16:creationId xmlns:a16="http://schemas.microsoft.com/office/drawing/2014/main" id="{5F5BCDE4-90C6-B84D-BABE-40EB310434B4}"/>
                </a:ext>
              </a:extLst>
            </p:cNvPr>
            <p:cNvCxnSpPr/>
            <p:nvPr/>
          </p:nvCxnSpPr>
          <p:spPr>
            <a:xfrm>
              <a:off x="1280427" y="5357343"/>
              <a:ext cx="31552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1" name="Straight Arrow Connector 220">
              <a:extLst>
                <a:ext uri="{FF2B5EF4-FFF2-40B4-BE49-F238E27FC236}">
                  <a16:creationId xmlns:a16="http://schemas.microsoft.com/office/drawing/2014/main" id="{C060A2A3-ED98-2D4D-8FE3-9F20C9916E41}"/>
                </a:ext>
              </a:extLst>
            </p:cNvPr>
            <p:cNvCxnSpPr>
              <a:cxnSpLocks/>
            </p:cNvCxnSpPr>
            <p:nvPr/>
          </p:nvCxnSpPr>
          <p:spPr>
            <a:xfrm flipV="1">
              <a:off x="2012235" y="4336127"/>
              <a:ext cx="0" cy="20424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2" name="Straight Connector 221">
              <a:extLst>
                <a:ext uri="{FF2B5EF4-FFF2-40B4-BE49-F238E27FC236}">
                  <a16:creationId xmlns:a16="http://schemas.microsoft.com/office/drawing/2014/main" id="{0A1451E1-0FA5-E744-9C6A-65202DEF7108}"/>
                </a:ext>
              </a:extLst>
            </p:cNvPr>
            <p:cNvCxnSpPr>
              <a:cxnSpLocks/>
            </p:cNvCxnSpPr>
            <p:nvPr/>
          </p:nvCxnSpPr>
          <p:spPr>
            <a:xfrm>
              <a:off x="1510191" y="4885401"/>
              <a:ext cx="1089978" cy="0"/>
            </a:xfrm>
            <a:prstGeom prst="line">
              <a:avLst/>
            </a:prstGeom>
            <a:ln w="28575">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226" name="TextBox 225">
              <a:extLst>
                <a:ext uri="{FF2B5EF4-FFF2-40B4-BE49-F238E27FC236}">
                  <a16:creationId xmlns:a16="http://schemas.microsoft.com/office/drawing/2014/main" id="{89782B79-0C68-5247-8DD7-7AA46181430C}"/>
                </a:ext>
              </a:extLst>
            </p:cNvPr>
            <p:cNvSpPr txBox="1"/>
            <p:nvPr/>
          </p:nvSpPr>
          <p:spPr>
            <a:xfrm>
              <a:off x="2334110" y="5321496"/>
              <a:ext cx="763508" cy="305140"/>
            </a:xfrm>
            <a:prstGeom prst="rect">
              <a:avLst/>
            </a:prstGeom>
            <a:noFill/>
          </p:spPr>
          <p:txBody>
            <a:bodyPr wrap="square" rtlCol="0">
              <a:spAutoFit/>
            </a:bodyPr>
            <a:lstStyle/>
            <a:p>
              <a:r>
                <a:rPr lang="en-US" sz="1400" dirty="0"/>
                <a:t>Day1</a:t>
              </a:r>
            </a:p>
          </p:txBody>
        </p:sp>
        <p:sp>
          <p:nvSpPr>
            <p:cNvPr id="227" name="TextBox 226">
              <a:extLst>
                <a:ext uri="{FF2B5EF4-FFF2-40B4-BE49-F238E27FC236}">
                  <a16:creationId xmlns:a16="http://schemas.microsoft.com/office/drawing/2014/main" id="{8DB86B33-5A2F-C141-9626-879E3977FA4C}"/>
                </a:ext>
              </a:extLst>
            </p:cNvPr>
            <p:cNvSpPr txBox="1"/>
            <p:nvPr/>
          </p:nvSpPr>
          <p:spPr>
            <a:xfrm>
              <a:off x="3047919" y="5321496"/>
              <a:ext cx="763509" cy="307777"/>
            </a:xfrm>
            <a:prstGeom prst="rect">
              <a:avLst/>
            </a:prstGeom>
            <a:noFill/>
          </p:spPr>
          <p:txBody>
            <a:bodyPr wrap="square" rtlCol="0">
              <a:spAutoFit/>
            </a:bodyPr>
            <a:lstStyle/>
            <a:p>
              <a:r>
                <a:rPr lang="en-US" sz="1400" dirty="0"/>
                <a:t>Day2</a:t>
              </a:r>
            </a:p>
          </p:txBody>
        </p:sp>
        <p:sp>
          <p:nvSpPr>
            <p:cNvPr id="228" name="TextBox 227">
              <a:extLst>
                <a:ext uri="{FF2B5EF4-FFF2-40B4-BE49-F238E27FC236}">
                  <a16:creationId xmlns:a16="http://schemas.microsoft.com/office/drawing/2014/main" id="{2AFEF799-82FC-9047-923B-54819E7BE361}"/>
                </a:ext>
              </a:extLst>
            </p:cNvPr>
            <p:cNvSpPr txBox="1"/>
            <p:nvPr/>
          </p:nvSpPr>
          <p:spPr>
            <a:xfrm>
              <a:off x="3761729" y="5321496"/>
              <a:ext cx="763509" cy="307777"/>
            </a:xfrm>
            <a:prstGeom prst="rect">
              <a:avLst/>
            </a:prstGeom>
            <a:noFill/>
          </p:spPr>
          <p:txBody>
            <a:bodyPr wrap="square" rtlCol="0">
              <a:spAutoFit/>
            </a:bodyPr>
            <a:lstStyle/>
            <a:p>
              <a:r>
                <a:rPr lang="en-US" sz="1400" dirty="0"/>
                <a:t>Day3</a:t>
              </a:r>
            </a:p>
          </p:txBody>
        </p:sp>
        <p:sp>
          <p:nvSpPr>
            <p:cNvPr id="229" name="TextBox 228">
              <a:extLst>
                <a:ext uri="{FF2B5EF4-FFF2-40B4-BE49-F238E27FC236}">
                  <a16:creationId xmlns:a16="http://schemas.microsoft.com/office/drawing/2014/main" id="{D440BD92-ED35-2F4E-AE16-E2BFA1121C37}"/>
                </a:ext>
              </a:extLst>
            </p:cNvPr>
            <p:cNvSpPr txBox="1"/>
            <p:nvPr/>
          </p:nvSpPr>
          <p:spPr>
            <a:xfrm>
              <a:off x="1075337" y="4275415"/>
              <a:ext cx="1196231" cy="584775"/>
            </a:xfrm>
            <a:prstGeom prst="rect">
              <a:avLst/>
            </a:prstGeom>
            <a:noFill/>
          </p:spPr>
          <p:txBody>
            <a:bodyPr wrap="square" rtlCol="0">
              <a:spAutoFit/>
            </a:bodyPr>
            <a:lstStyle/>
            <a:p>
              <a:r>
                <a:rPr lang="en-US" sz="1600" dirty="0"/>
                <a:t>Network Access</a:t>
              </a:r>
            </a:p>
          </p:txBody>
        </p:sp>
        <p:cxnSp>
          <p:nvCxnSpPr>
            <p:cNvPr id="234" name="Straight Connector 233">
              <a:extLst>
                <a:ext uri="{FF2B5EF4-FFF2-40B4-BE49-F238E27FC236}">
                  <a16:creationId xmlns:a16="http://schemas.microsoft.com/office/drawing/2014/main" id="{09AA565F-5510-9E4C-B8D0-54DB3D1968EA}"/>
                </a:ext>
              </a:extLst>
            </p:cNvPr>
            <p:cNvCxnSpPr>
              <a:cxnSpLocks/>
            </p:cNvCxnSpPr>
            <p:nvPr/>
          </p:nvCxnSpPr>
          <p:spPr>
            <a:xfrm>
              <a:off x="1510191" y="5869389"/>
              <a:ext cx="1089978" cy="0"/>
            </a:xfrm>
            <a:prstGeom prst="line">
              <a:avLst/>
            </a:prstGeom>
            <a:ln w="28575">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cxnSp>
          <p:nvCxnSpPr>
            <p:cNvPr id="235" name="Straight Connector 234">
              <a:extLst>
                <a:ext uri="{FF2B5EF4-FFF2-40B4-BE49-F238E27FC236}">
                  <a16:creationId xmlns:a16="http://schemas.microsoft.com/office/drawing/2014/main" id="{C5C4D205-D63C-3E4B-B7C0-90CF0EDFB32F}"/>
                </a:ext>
              </a:extLst>
            </p:cNvPr>
            <p:cNvCxnSpPr>
              <a:cxnSpLocks/>
            </p:cNvCxnSpPr>
            <p:nvPr/>
          </p:nvCxnSpPr>
          <p:spPr>
            <a:xfrm>
              <a:off x="2600169" y="5068000"/>
              <a:ext cx="676431" cy="0"/>
            </a:xfrm>
            <a:prstGeom prst="line">
              <a:avLst/>
            </a:prstGeom>
            <a:ln w="28575">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cxnSp>
          <p:nvCxnSpPr>
            <p:cNvPr id="241" name="Straight Connector 240">
              <a:extLst>
                <a:ext uri="{FF2B5EF4-FFF2-40B4-BE49-F238E27FC236}">
                  <a16:creationId xmlns:a16="http://schemas.microsoft.com/office/drawing/2014/main" id="{D24206DB-92BC-3B4F-BDF0-14C7BA5C88BA}"/>
                </a:ext>
              </a:extLst>
            </p:cNvPr>
            <p:cNvCxnSpPr>
              <a:cxnSpLocks/>
            </p:cNvCxnSpPr>
            <p:nvPr/>
          </p:nvCxnSpPr>
          <p:spPr>
            <a:xfrm>
              <a:off x="2600169" y="5718792"/>
              <a:ext cx="676431" cy="0"/>
            </a:xfrm>
            <a:prstGeom prst="line">
              <a:avLst/>
            </a:prstGeom>
            <a:ln w="28575">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cxnSp>
          <p:nvCxnSpPr>
            <p:cNvPr id="242" name="Straight Connector 241">
              <a:extLst>
                <a:ext uri="{FF2B5EF4-FFF2-40B4-BE49-F238E27FC236}">
                  <a16:creationId xmlns:a16="http://schemas.microsoft.com/office/drawing/2014/main" id="{EEF24477-0C45-B446-8FF9-34BA25262A53}"/>
                </a:ext>
              </a:extLst>
            </p:cNvPr>
            <p:cNvCxnSpPr>
              <a:cxnSpLocks/>
            </p:cNvCxnSpPr>
            <p:nvPr/>
          </p:nvCxnSpPr>
          <p:spPr>
            <a:xfrm>
              <a:off x="3331288" y="5211897"/>
              <a:ext cx="676431" cy="0"/>
            </a:xfrm>
            <a:prstGeom prst="line">
              <a:avLst/>
            </a:prstGeom>
            <a:ln w="28575">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cxnSp>
          <p:nvCxnSpPr>
            <p:cNvPr id="243" name="Straight Connector 242">
              <a:extLst>
                <a:ext uri="{FF2B5EF4-FFF2-40B4-BE49-F238E27FC236}">
                  <a16:creationId xmlns:a16="http://schemas.microsoft.com/office/drawing/2014/main" id="{52FCDA0A-B771-0845-91F3-2DFB59AA3346}"/>
                </a:ext>
              </a:extLst>
            </p:cNvPr>
            <p:cNvCxnSpPr>
              <a:cxnSpLocks/>
            </p:cNvCxnSpPr>
            <p:nvPr/>
          </p:nvCxnSpPr>
          <p:spPr>
            <a:xfrm>
              <a:off x="3276600" y="6072486"/>
              <a:ext cx="676431" cy="0"/>
            </a:xfrm>
            <a:prstGeom prst="line">
              <a:avLst/>
            </a:prstGeom>
            <a:ln w="28575">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cxnSp>
          <p:nvCxnSpPr>
            <p:cNvPr id="250" name="Straight Connector 249">
              <a:extLst>
                <a:ext uri="{FF2B5EF4-FFF2-40B4-BE49-F238E27FC236}">
                  <a16:creationId xmlns:a16="http://schemas.microsoft.com/office/drawing/2014/main" id="{FA3877EE-94FB-9244-9151-6CAC05F3F34B}"/>
                </a:ext>
              </a:extLst>
            </p:cNvPr>
            <p:cNvCxnSpPr>
              <a:cxnSpLocks/>
            </p:cNvCxnSpPr>
            <p:nvPr/>
          </p:nvCxnSpPr>
          <p:spPr>
            <a:xfrm>
              <a:off x="2593938" y="4883295"/>
              <a:ext cx="0" cy="184705"/>
            </a:xfrm>
            <a:prstGeom prst="line">
              <a:avLst/>
            </a:prstGeom>
            <a:ln w="28575">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cxnSp>
          <p:nvCxnSpPr>
            <p:cNvPr id="253" name="Straight Connector 252">
              <a:extLst>
                <a:ext uri="{FF2B5EF4-FFF2-40B4-BE49-F238E27FC236}">
                  <a16:creationId xmlns:a16="http://schemas.microsoft.com/office/drawing/2014/main" id="{AC41DDE5-D3A9-0449-939D-BD64B9E3E7A5}"/>
                </a:ext>
              </a:extLst>
            </p:cNvPr>
            <p:cNvCxnSpPr>
              <a:cxnSpLocks/>
            </p:cNvCxnSpPr>
            <p:nvPr/>
          </p:nvCxnSpPr>
          <p:spPr>
            <a:xfrm>
              <a:off x="3303214" y="5051957"/>
              <a:ext cx="0" cy="184705"/>
            </a:xfrm>
            <a:prstGeom prst="line">
              <a:avLst/>
            </a:prstGeom>
            <a:ln w="28575">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cxnSp>
          <p:nvCxnSpPr>
            <p:cNvPr id="254" name="Straight Connector 253">
              <a:extLst>
                <a:ext uri="{FF2B5EF4-FFF2-40B4-BE49-F238E27FC236}">
                  <a16:creationId xmlns:a16="http://schemas.microsoft.com/office/drawing/2014/main" id="{341DE7A6-F9BC-6D4F-997E-966B91EF17CD}"/>
                </a:ext>
              </a:extLst>
            </p:cNvPr>
            <p:cNvCxnSpPr>
              <a:cxnSpLocks/>
            </p:cNvCxnSpPr>
            <p:nvPr/>
          </p:nvCxnSpPr>
          <p:spPr>
            <a:xfrm>
              <a:off x="2590800" y="5715000"/>
              <a:ext cx="0" cy="184705"/>
            </a:xfrm>
            <a:prstGeom prst="line">
              <a:avLst/>
            </a:prstGeom>
            <a:ln w="28575">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cxnSp>
          <p:nvCxnSpPr>
            <p:cNvPr id="255" name="Straight Connector 254">
              <a:extLst>
                <a:ext uri="{FF2B5EF4-FFF2-40B4-BE49-F238E27FC236}">
                  <a16:creationId xmlns:a16="http://schemas.microsoft.com/office/drawing/2014/main" id="{7E420A89-C3C5-5042-BA47-2188053D2681}"/>
                </a:ext>
              </a:extLst>
            </p:cNvPr>
            <p:cNvCxnSpPr>
              <a:cxnSpLocks/>
            </p:cNvCxnSpPr>
            <p:nvPr/>
          </p:nvCxnSpPr>
          <p:spPr>
            <a:xfrm>
              <a:off x="3276600" y="5740987"/>
              <a:ext cx="0" cy="314908"/>
            </a:xfrm>
            <a:prstGeom prst="line">
              <a:avLst/>
            </a:prstGeom>
            <a:ln w="28575">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grpSp>
      <p:sp>
        <p:nvSpPr>
          <p:cNvPr id="126" name="Content Placeholder 2">
            <a:extLst>
              <a:ext uri="{FF2B5EF4-FFF2-40B4-BE49-F238E27FC236}">
                <a16:creationId xmlns:a16="http://schemas.microsoft.com/office/drawing/2014/main" id="{11D23646-7F73-7640-9499-0B70EF8A5966}"/>
              </a:ext>
            </a:extLst>
          </p:cNvPr>
          <p:cNvSpPr txBox="1">
            <a:spLocks/>
          </p:cNvSpPr>
          <p:nvPr/>
        </p:nvSpPr>
        <p:spPr>
          <a:xfrm>
            <a:off x="508000" y="488902"/>
            <a:ext cx="11480800" cy="781212"/>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ts val="3200"/>
              </a:lnSpc>
              <a:buClr>
                <a:schemeClr val="accent3">
                  <a:lumMod val="50000"/>
                </a:schemeClr>
              </a:buClr>
              <a:buNone/>
            </a:pPr>
            <a:r>
              <a:rPr lang="en-US" sz="3200" dirty="0">
                <a:solidFill>
                  <a:schemeClr val="accent3">
                    <a:lumMod val="50000"/>
                  </a:schemeClr>
                </a:solidFill>
                <a:latin typeface="Tw Cen MT" panose="020B0602020104020603" pitchFamily="34" charset="77"/>
              </a:rPr>
              <a:t>A Future Aggregation Model for multi-DERA</a:t>
            </a:r>
          </a:p>
        </p:txBody>
      </p:sp>
      <p:grpSp>
        <p:nvGrpSpPr>
          <p:cNvPr id="182" name="Group 181">
            <a:extLst>
              <a:ext uri="{FF2B5EF4-FFF2-40B4-BE49-F238E27FC236}">
                <a16:creationId xmlns:a16="http://schemas.microsoft.com/office/drawing/2014/main" id="{015C2C4C-9100-1343-92EF-81DC8438AF4D}"/>
              </a:ext>
            </a:extLst>
          </p:cNvPr>
          <p:cNvGrpSpPr/>
          <p:nvPr/>
        </p:nvGrpSpPr>
        <p:grpSpPr>
          <a:xfrm>
            <a:off x="337374" y="1967676"/>
            <a:ext cx="4447401" cy="3584425"/>
            <a:chOff x="-937047" y="643923"/>
            <a:chExt cx="4679648" cy="3771607"/>
          </a:xfrm>
        </p:grpSpPr>
        <p:sp>
          <p:nvSpPr>
            <p:cNvPr id="191" name="Rectangle 190">
              <a:extLst>
                <a:ext uri="{FF2B5EF4-FFF2-40B4-BE49-F238E27FC236}">
                  <a16:creationId xmlns:a16="http://schemas.microsoft.com/office/drawing/2014/main" id="{3C816B14-F033-974E-9573-4C1F4F36B3A0}"/>
                </a:ext>
              </a:extLst>
            </p:cNvPr>
            <p:cNvSpPr/>
            <p:nvPr/>
          </p:nvSpPr>
          <p:spPr>
            <a:xfrm>
              <a:off x="-937047" y="2942766"/>
              <a:ext cx="4635712" cy="10865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2" name="Rectangle 191">
              <a:extLst>
                <a:ext uri="{FF2B5EF4-FFF2-40B4-BE49-F238E27FC236}">
                  <a16:creationId xmlns:a16="http://schemas.microsoft.com/office/drawing/2014/main" id="{DDBE4B5B-9F99-CF45-9D39-C2563BD6C57E}"/>
                </a:ext>
              </a:extLst>
            </p:cNvPr>
            <p:cNvSpPr/>
            <p:nvPr/>
          </p:nvSpPr>
          <p:spPr>
            <a:xfrm>
              <a:off x="-926889" y="643923"/>
              <a:ext cx="4669490" cy="744964"/>
            </a:xfrm>
            <a:prstGeom prst="rect">
              <a:avLst/>
            </a:prstGeom>
            <a:solidFill>
              <a:srgbClr val="DE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93" name="Group 192">
              <a:extLst>
                <a:ext uri="{FF2B5EF4-FFF2-40B4-BE49-F238E27FC236}">
                  <a16:creationId xmlns:a16="http://schemas.microsoft.com/office/drawing/2014/main" id="{064928ED-E540-D345-A8E3-203565BF686A}"/>
                </a:ext>
              </a:extLst>
            </p:cNvPr>
            <p:cNvGrpSpPr/>
            <p:nvPr/>
          </p:nvGrpSpPr>
          <p:grpSpPr>
            <a:xfrm>
              <a:off x="598724" y="1783302"/>
              <a:ext cx="1586466" cy="677293"/>
              <a:chOff x="2941979" y="3045350"/>
              <a:chExt cx="3363405" cy="1041620"/>
            </a:xfrm>
          </p:grpSpPr>
          <p:sp>
            <p:nvSpPr>
              <p:cNvPr id="256" name="Rectangle 255">
                <a:extLst>
                  <a:ext uri="{FF2B5EF4-FFF2-40B4-BE49-F238E27FC236}">
                    <a16:creationId xmlns:a16="http://schemas.microsoft.com/office/drawing/2014/main" id="{2E465614-AB04-4E4B-A155-D8A1DA0AC615}"/>
                  </a:ext>
                </a:extLst>
              </p:cNvPr>
              <p:cNvSpPr/>
              <p:nvPr/>
            </p:nvSpPr>
            <p:spPr>
              <a:xfrm>
                <a:off x="2941983" y="3045350"/>
                <a:ext cx="3363401" cy="1041620"/>
              </a:xfrm>
              <a:prstGeom prst="rect">
                <a:avLst/>
              </a:prstGeom>
              <a:solidFill>
                <a:srgbClr val="FFF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7" name="TextBox 256">
                <a:extLst>
                  <a:ext uri="{FF2B5EF4-FFF2-40B4-BE49-F238E27FC236}">
                    <a16:creationId xmlns:a16="http://schemas.microsoft.com/office/drawing/2014/main" id="{5BDA47C6-A56A-D140-AC32-298B8BB68DD6}"/>
                  </a:ext>
                </a:extLst>
              </p:cNvPr>
              <p:cNvSpPr txBox="1"/>
              <p:nvPr/>
            </p:nvSpPr>
            <p:spPr>
              <a:xfrm>
                <a:off x="2941979" y="3061712"/>
                <a:ext cx="3226204" cy="994003"/>
              </a:xfrm>
              <a:prstGeom prst="rect">
                <a:avLst/>
              </a:prstGeom>
              <a:noFill/>
            </p:spPr>
            <p:txBody>
              <a:bodyPr wrap="square">
                <a:spAutoFit/>
              </a:bodyPr>
              <a:lstStyle/>
              <a:p>
                <a:pPr algn="ctr"/>
                <a:r>
                  <a:rPr lang="en-US" sz="1100" dirty="0">
                    <a:solidFill>
                      <a:schemeClr val="accent6">
                        <a:lumMod val="50000"/>
                      </a:schemeClr>
                    </a:solidFill>
                  </a:rPr>
                  <a:t> Distribution utility and LSE</a:t>
                </a:r>
              </a:p>
              <a:p>
                <a:pPr algn="ctr"/>
                <a:r>
                  <a:rPr lang="en-US" sz="1100" dirty="0">
                    <a:solidFill>
                      <a:schemeClr val="accent6">
                        <a:lumMod val="50000"/>
                      </a:schemeClr>
                    </a:solidFill>
                  </a:rPr>
                  <a:t>(DSO)</a:t>
                </a:r>
              </a:p>
            </p:txBody>
          </p:sp>
        </p:grpSp>
        <p:cxnSp>
          <p:nvCxnSpPr>
            <p:cNvPr id="196" name="Straight Arrow Connector 195">
              <a:extLst>
                <a:ext uri="{FF2B5EF4-FFF2-40B4-BE49-F238E27FC236}">
                  <a16:creationId xmlns:a16="http://schemas.microsoft.com/office/drawing/2014/main" id="{F4F3705F-6DB2-0541-963F-8528614CEF9C}"/>
                </a:ext>
              </a:extLst>
            </p:cNvPr>
            <p:cNvCxnSpPr>
              <a:cxnSpLocks/>
            </p:cNvCxnSpPr>
            <p:nvPr/>
          </p:nvCxnSpPr>
          <p:spPr>
            <a:xfrm>
              <a:off x="1076516" y="1409210"/>
              <a:ext cx="0" cy="393081"/>
            </a:xfrm>
            <a:prstGeom prst="straightConnector1">
              <a:avLst/>
            </a:prstGeom>
            <a:ln w="28575">
              <a:solidFill>
                <a:schemeClr val="accent1">
                  <a:lumMod val="75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7" name="Straight Arrow Connector 196">
              <a:extLst>
                <a:ext uri="{FF2B5EF4-FFF2-40B4-BE49-F238E27FC236}">
                  <a16:creationId xmlns:a16="http://schemas.microsoft.com/office/drawing/2014/main" id="{3804AAFD-AF0E-464B-9A92-FC3574C2EB11}"/>
                </a:ext>
              </a:extLst>
            </p:cNvPr>
            <p:cNvCxnSpPr>
              <a:cxnSpLocks/>
            </p:cNvCxnSpPr>
            <p:nvPr/>
          </p:nvCxnSpPr>
          <p:spPr>
            <a:xfrm>
              <a:off x="1551498" y="1394666"/>
              <a:ext cx="0" cy="407625"/>
            </a:xfrm>
            <a:prstGeom prst="straightConnector1">
              <a:avLst/>
            </a:prstGeom>
            <a:ln w="28575">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5454E750-5585-C140-8966-7970477E7A50}"/>
                </a:ext>
              </a:extLst>
            </p:cNvPr>
            <p:cNvCxnSpPr>
              <a:cxnSpLocks/>
            </p:cNvCxnSpPr>
            <p:nvPr/>
          </p:nvCxnSpPr>
          <p:spPr>
            <a:xfrm>
              <a:off x="1076516" y="2467880"/>
              <a:ext cx="0" cy="499240"/>
            </a:xfrm>
            <a:prstGeom prst="straightConnector1">
              <a:avLst/>
            </a:prstGeom>
            <a:ln w="28575">
              <a:solidFill>
                <a:schemeClr val="accent1">
                  <a:lumMod val="75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6DACD0AD-5525-AF46-88CF-19309B92621F}"/>
                </a:ext>
              </a:extLst>
            </p:cNvPr>
            <p:cNvCxnSpPr>
              <a:cxnSpLocks/>
            </p:cNvCxnSpPr>
            <p:nvPr/>
          </p:nvCxnSpPr>
          <p:spPr>
            <a:xfrm>
              <a:off x="1516288" y="2456293"/>
              <a:ext cx="5758" cy="499240"/>
            </a:xfrm>
            <a:prstGeom prst="straightConnector1">
              <a:avLst/>
            </a:prstGeom>
            <a:ln w="28575">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2" name="TextBox 201">
              <a:extLst>
                <a:ext uri="{FF2B5EF4-FFF2-40B4-BE49-F238E27FC236}">
                  <a16:creationId xmlns:a16="http://schemas.microsoft.com/office/drawing/2014/main" id="{AF2BBCDE-9B27-264E-AF0F-F7593ED55E62}"/>
                </a:ext>
              </a:extLst>
            </p:cNvPr>
            <p:cNvSpPr txBox="1"/>
            <p:nvPr/>
          </p:nvSpPr>
          <p:spPr>
            <a:xfrm>
              <a:off x="-139718" y="3746640"/>
              <a:ext cx="3063352" cy="300082"/>
            </a:xfrm>
            <a:prstGeom prst="rect">
              <a:avLst/>
            </a:prstGeom>
            <a:noFill/>
          </p:spPr>
          <p:txBody>
            <a:bodyPr wrap="square">
              <a:spAutoFit/>
            </a:bodyPr>
            <a:lstStyle/>
            <a:p>
              <a:pPr algn="ctr"/>
              <a:r>
                <a:rPr lang="en-US" sz="1200" dirty="0">
                  <a:solidFill>
                    <a:schemeClr val="accent6">
                      <a:lumMod val="50000"/>
                    </a:schemeClr>
                  </a:solidFill>
                </a:rPr>
                <a:t>Retail customers in distribution systems</a:t>
              </a:r>
            </a:p>
          </p:txBody>
        </p:sp>
        <p:grpSp>
          <p:nvGrpSpPr>
            <p:cNvPr id="203" name="Group 202">
              <a:extLst>
                <a:ext uri="{FF2B5EF4-FFF2-40B4-BE49-F238E27FC236}">
                  <a16:creationId xmlns:a16="http://schemas.microsoft.com/office/drawing/2014/main" id="{35C576F5-E089-2E48-A280-4485A98DA75C}"/>
                </a:ext>
              </a:extLst>
            </p:cNvPr>
            <p:cNvGrpSpPr/>
            <p:nvPr/>
          </p:nvGrpSpPr>
          <p:grpSpPr>
            <a:xfrm>
              <a:off x="-613563" y="4112051"/>
              <a:ext cx="2734522" cy="303479"/>
              <a:chOff x="-461032" y="4191480"/>
              <a:chExt cx="4276064" cy="466726"/>
            </a:xfrm>
          </p:grpSpPr>
          <p:grpSp>
            <p:nvGrpSpPr>
              <p:cNvPr id="246" name="Group 245">
                <a:extLst>
                  <a:ext uri="{FF2B5EF4-FFF2-40B4-BE49-F238E27FC236}">
                    <a16:creationId xmlns:a16="http://schemas.microsoft.com/office/drawing/2014/main" id="{6BCCA30E-E02E-5543-8C14-352A3A91F6BA}"/>
                  </a:ext>
                </a:extLst>
              </p:cNvPr>
              <p:cNvGrpSpPr/>
              <p:nvPr/>
            </p:nvGrpSpPr>
            <p:grpSpPr>
              <a:xfrm>
                <a:off x="-461032" y="4193763"/>
                <a:ext cx="1978563" cy="464443"/>
                <a:chOff x="-463601" y="4298853"/>
                <a:chExt cx="1978563" cy="464443"/>
              </a:xfrm>
            </p:grpSpPr>
            <p:cxnSp>
              <p:nvCxnSpPr>
                <p:cNvPr id="251" name="Straight Arrow Connector 250">
                  <a:extLst>
                    <a:ext uri="{FF2B5EF4-FFF2-40B4-BE49-F238E27FC236}">
                      <a16:creationId xmlns:a16="http://schemas.microsoft.com/office/drawing/2014/main" id="{22748F3B-B133-764E-9DB9-53FD3A4AEA45}"/>
                    </a:ext>
                  </a:extLst>
                </p:cNvPr>
                <p:cNvCxnSpPr>
                  <a:cxnSpLocks/>
                </p:cNvCxnSpPr>
                <p:nvPr/>
              </p:nvCxnSpPr>
              <p:spPr>
                <a:xfrm>
                  <a:off x="-255465" y="4763296"/>
                  <a:ext cx="969748" cy="0"/>
                </a:xfrm>
                <a:prstGeom prst="straightConnector1">
                  <a:avLst/>
                </a:prstGeom>
                <a:ln w="1905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2" name="TextBox 251">
                  <a:extLst>
                    <a:ext uri="{FF2B5EF4-FFF2-40B4-BE49-F238E27FC236}">
                      <a16:creationId xmlns:a16="http://schemas.microsoft.com/office/drawing/2014/main" id="{383A29CA-B9F8-9748-8D6A-734F3289DF73}"/>
                    </a:ext>
                  </a:extLst>
                </p:cNvPr>
                <p:cNvSpPr txBox="1"/>
                <p:nvPr/>
              </p:nvSpPr>
              <p:spPr>
                <a:xfrm>
                  <a:off x="-463601" y="4298853"/>
                  <a:ext cx="1978563" cy="426001"/>
                </a:xfrm>
                <a:prstGeom prst="rect">
                  <a:avLst/>
                </a:prstGeom>
                <a:noFill/>
              </p:spPr>
              <p:txBody>
                <a:bodyPr wrap="square">
                  <a:spAutoFit/>
                </a:bodyPr>
                <a:lstStyle/>
                <a:p>
                  <a:pPr algn="ctr"/>
                  <a:r>
                    <a:rPr lang="en-US" sz="1100" dirty="0">
                      <a:solidFill>
                        <a:schemeClr val="accent6">
                          <a:lumMod val="50000"/>
                        </a:schemeClr>
                      </a:solidFill>
                    </a:rPr>
                    <a:t>Power flow (kW)</a:t>
                  </a:r>
                </a:p>
              </p:txBody>
            </p:sp>
          </p:grpSp>
          <p:grpSp>
            <p:nvGrpSpPr>
              <p:cNvPr id="247" name="Group 246">
                <a:extLst>
                  <a:ext uri="{FF2B5EF4-FFF2-40B4-BE49-F238E27FC236}">
                    <a16:creationId xmlns:a16="http://schemas.microsoft.com/office/drawing/2014/main" id="{48639274-3298-3846-9C7D-97AB64934D10}"/>
                  </a:ext>
                </a:extLst>
              </p:cNvPr>
              <p:cNvGrpSpPr/>
              <p:nvPr/>
            </p:nvGrpSpPr>
            <p:grpSpPr>
              <a:xfrm>
                <a:off x="1766007" y="4191480"/>
                <a:ext cx="2049025" cy="466726"/>
                <a:chOff x="8164184" y="5162107"/>
                <a:chExt cx="2049025" cy="466726"/>
              </a:xfrm>
            </p:grpSpPr>
            <p:cxnSp>
              <p:nvCxnSpPr>
                <p:cNvPr id="248" name="Straight Arrow Connector 247">
                  <a:extLst>
                    <a:ext uri="{FF2B5EF4-FFF2-40B4-BE49-F238E27FC236}">
                      <a16:creationId xmlns:a16="http://schemas.microsoft.com/office/drawing/2014/main" id="{7F7AE261-9A88-4840-A2BE-A11B85A17462}"/>
                    </a:ext>
                  </a:extLst>
                </p:cNvPr>
                <p:cNvCxnSpPr>
                  <a:cxnSpLocks/>
                </p:cNvCxnSpPr>
                <p:nvPr/>
              </p:nvCxnSpPr>
              <p:spPr>
                <a:xfrm>
                  <a:off x="8641887" y="5628833"/>
                  <a:ext cx="761516" cy="0"/>
                </a:xfrm>
                <a:prstGeom prst="straightConnector1">
                  <a:avLst/>
                </a:prstGeom>
                <a:ln w="19050">
                  <a:solidFill>
                    <a:schemeClr val="accent1">
                      <a:lumMod val="75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9" name="TextBox 248">
                  <a:extLst>
                    <a:ext uri="{FF2B5EF4-FFF2-40B4-BE49-F238E27FC236}">
                      <a16:creationId xmlns:a16="http://schemas.microsoft.com/office/drawing/2014/main" id="{62D95FDE-64F9-8C41-BB37-BCF4B9CE2FEA}"/>
                    </a:ext>
                  </a:extLst>
                </p:cNvPr>
                <p:cNvSpPr txBox="1"/>
                <p:nvPr/>
              </p:nvSpPr>
              <p:spPr>
                <a:xfrm>
                  <a:off x="8164184" y="5162107"/>
                  <a:ext cx="2049025" cy="423345"/>
                </a:xfrm>
                <a:prstGeom prst="rect">
                  <a:avLst/>
                </a:prstGeom>
                <a:noFill/>
              </p:spPr>
              <p:txBody>
                <a:bodyPr wrap="square">
                  <a:spAutoFit/>
                </a:bodyPr>
                <a:lstStyle/>
                <a:p>
                  <a:pPr algn="ctr"/>
                  <a:r>
                    <a:rPr lang="en-US" sz="1100" dirty="0">
                      <a:solidFill>
                        <a:schemeClr val="accent6">
                          <a:lumMod val="50000"/>
                        </a:schemeClr>
                      </a:solidFill>
                    </a:rPr>
                    <a:t>Financial flow ($)</a:t>
                  </a:r>
                </a:p>
              </p:txBody>
            </p:sp>
          </p:grpSp>
        </p:grpSp>
        <p:sp>
          <p:nvSpPr>
            <p:cNvPr id="204" name="TextBox 203">
              <a:extLst>
                <a:ext uri="{FF2B5EF4-FFF2-40B4-BE49-F238E27FC236}">
                  <a16:creationId xmlns:a16="http://schemas.microsoft.com/office/drawing/2014/main" id="{E4F17DFE-0B09-5348-A452-0B65F9EFFA1D}"/>
                </a:ext>
              </a:extLst>
            </p:cNvPr>
            <p:cNvSpPr txBox="1"/>
            <p:nvPr/>
          </p:nvSpPr>
          <p:spPr>
            <a:xfrm>
              <a:off x="-744686" y="745389"/>
              <a:ext cx="3989039" cy="485774"/>
            </a:xfrm>
            <a:prstGeom prst="rect">
              <a:avLst/>
            </a:prstGeom>
            <a:noFill/>
            <a:ln>
              <a:noFill/>
            </a:ln>
          </p:spPr>
          <p:txBody>
            <a:bodyPr wrap="square">
              <a:spAutoFit/>
            </a:bodyPr>
            <a:lstStyle/>
            <a:p>
              <a:pPr algn="ctr"/>
              <a:r>
                <a:rPr lang="en-US" sz="1200" dirty="0">
                  <a:solidFill>
                    <a:schemeClr val="accent6">
                      <a:lumMod val="50000"/>
                    </a:schemeClr>
                  </a:solidFill>
                </a:rPr>
                <a:t>Wholesale electricity market</a:t>
              </a:r>
            </a:p>
            <a:p>
              <a:pPr algn="ctr"/>
              <a:r>
                <a:rPr lang="en-US" sz="1200" dirty="0">
                  <a:solidFill>
                    <a:schemeClr val="accent6">
                      <a:lumMod val="50000"/>
                    </a:schemeClr>
                  </a:solidFill>
                </a:rPr>
                <a:t>(ISO)</a:t>
              </a:r>
            </a:p>
          </p:txBody>
        </p:sp>
        <p:grpSp>
          <p:nvGrpSpPr>
            <p:cNvPr id="206" name="Group 205">
              <a:extLst>
                <a:ext uri="{FF2B5EF4-FFF2-40B4-BE49-F238E27FC236}">
                  <a16:creationId xmlns:a16="http://schemas.microsoft.com/office/drawing/2014/main" id="{33CEBB64-FCA1-564A-90E9-20F3E1C7C4D6}"/>
                </a:ext>
              </a:extLst>
            </p:cNvPr>
            <p:cNvGrpSpPr/>
            <p:nvPr/>
          </p:nvGrpSpPr>
          <p:grpSpPr>
            <a:xfrm>
              <a:off x="-765094" y="3059009"/>
              <a:ext cx="4299457" cy="677293"/>
              <a:chOff x="-1829583" y="2852235"/>
              <a:chExt cx="4309064" cy="677293"/>
            </a:xfrm>
          </p:grpSpPr>
          <p:sp>
            <p:nvSpPr>
              <p:cNvPr id="244" name="Rectangle 243">
                <a:extLst>
                  <a:ext uri="{FF2B5EF4-FFF2-40B4-BE49-F238E27FC236}">
                    <a16:creationId xmlns:a16="http://schemas.microsoft.com/office/drawing/2014/main" id="{6F445985-3CCD-6149-A001-38532BB051ED}"/>
                  </a:ext>
                </a:extLst>
              </p:cNvPr>
              <p:cNvSpPr/>
              <p:nvPr/>
            </p:nvSpPr>
            <p:spPr>
              <a:xfrm>
                <a:off x="-1829583" y="2852235"/>
                <a:ext cx="4309064" cy="677293"/>
              </a:xfrm>
              <a:prstGeom prst="rect">
                <a:avLst/>
              </a:prstGeom>
              <a:solidFill>
                <a:srgbClr val="FFF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5" name="TextBox 244">
                <a:extLst>
                  <a:ext uri="{FF2B5EF4-FFF2-40B4-BE49-F238E27FC236}">
                    <a16:creationId xmlns:a16="http://schemas.microsoft.com/office/drawing/2014/main" id="{1437701F-E585-5F4E-B199-A2DAAE0B5C1B}"/>
                  </a:ext>
                </a:extLst>
              </p:cNvPr>
              <p:cNvSpPr txBox="1"/>
              <p:nvPr/>
            </p:nvSpPr>
            <p:spPr>
              <a:xfrm>
                <a:off x="-412155" y="2951370"/>
                <a:ext cx="1371735" cy="291464"/>
              </a:xfrm>
              <a:prstGeom prst="rect">
                <a:avLst/>
              </a:prstGeom>
              <a:noFill/>
            </p:spPr>
            <p:txBody>
              <a:bodyPr wrap="square">
                <a:spAutoFit/>
              </a:bodyPr>
              <a:lstStyle/>
              <a:p>
                <a:pPr algn="ctr"/>
                <a:r>
                  <a:rPr lang="en-US" sz="1200" dirty="0">
                    <a:solidFill>
                      <a:schemeClr val="accent6">
                        <a:lumMod val="50000"/>
                      </a:schemeClr>
                    </a:solidFill>
                  </a:rPr>
                  <a:t>DSO customers </a:t>
                </a:r>
              </a:p>
            </p:txBody>
          </p:sp>
        </p:grpSp>
        <p:grpSp>
          <p:nvGrpSpPr>
            <p:cNvPr id="223" name="Group 222">
              <a:extLst>
                <a:ext uri="{FF2B5EF4-FFF2-40B4-BE49-F238E27FC236}">
                  <a16:creationId xmlns:a16="http://schemas.microsoft.com/office/drawing/2014/main" id="{A27CBF44-8617-504B-972C-F3B41AD38AA8}"/>
                </a:ext>
              </a:extLst>
            </p:cNvPr>
            <p:cNvGrpSpPr/>
            <p:nvPr/>
          </p:nvGrpSpPr>
          <p:grpSpPr>
            <a:xfrm>
              <a:off x="2354191" y="4087784"/>
              <a:ext cx="796712" cy="327746"/>
              <a:chOff x="2707693" y="4319973"/>
              <a:chExt cx="796712" cy="327746"/>
            </a:xfrm>
          </p:grpSpPr>
          <p:cxnSp>
            <p:nvCxnSpPr>
              <p:cNvPr id="225" name="Straight Arrow Connector 224">
                <a:extLst>
                  <a:ext uri="{FF2B5EF4-FFF2-40B4-BE49-F238E27FC236}">
                    <a16:creationId xmlns:a16="http://schemas.microsoft.com/office/drawing/2014/main" id="{F6F2F1E5-7E6E-6D42-97A1-5B6D0E961B96}"/>
                  </a:ext>
                </a:extLst>
              </p:cNvPr>
              <p:cNvCxnSpPr>
                <a:cxnSpLocks/>
              </p:cNvCxnSpPr>
              <p:nvPr/>
            </p:nvCxnSpPr>
            <p:spPr>
              <a:xfrm>
                <a:off x="2877449" y="4647719"/>
                <a:ext cx="457200" cy="0"/>
              </a:xfrm>
              <a:prstGeom prst="straightConnector1">
                <a:avLst/>
              </a:prstGeom>
              <a:ln w="19050">
                <a:solidFill>
                  <a:srgbClr val="FFC000"/>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0" name="TextBox 229">
                <a:extLst>
                  <a:ext uri="{FF2B5EF4-FFF2-40B4-BE49-F238E27FC236}">
                    <a16:creationId xmlns:a16="http://schemas.microsoft.com/office/drawing/2014/main" id="{150220F7-AD3F-FC4E-99C8-44D8C4B53D6D}"/>
                  </a:ext>
                </a:extLst>
              </p:cNvPr>
              <p:cNvSpPr txBox="1"/>
              <p:nvPr/>
            </p:nvSpPr>
            <p:spPr>
              <a:xfrm>
                <a:off x="2707693" y="4319973"/>
                <a:ext cx="796712" cy="276999"/>
              </a:xfrm>
              <a:prstGeom prst="rect">
                <a:avLst/>
              </a:prstGeom>
              <a:noFill/>
            </p:spPr>
            <p:txBody>
              <a:bodyPr wrap="square">
                <a:spAutoFit/>
              </a:bodyPr>
              <a:lstStyle/>
              <a:p>
                <a:pPr algn="ctr"/>
                <a:r>
                  <a:rPr lang="en-US" sz="1100" dirty="0">
                    <a:solidFill>
                      <a:schemeClr val="accent6">
                        <a:lumMod val="50000"/>
                      </a:schemeClr>
                    </a:solidFill>
                  </a:rPr>
                  <a:t>Control </a:t>
                </a:r>
              </a:p>
            </p:txBody>
          </p:sp>
        </p:grpSp>
      </p:grpSp>
      <p:grpSp>
        <p:nvGrpSpPr>
          <p:cNvPr id="365" name="Group 364">
            <a:extLst>
              <a:ext uri="{FF2B5EF4-FFF2-40B4-BE49-F238E27FC236}">
                <a16:creationId xmlns:a16="http://schemas.microsoft.com/office/drawing/2014/main" id="{FCEE41B2-F38A-A64A-9518-DB468786C610}"/>
              </a:ext>
            </a:extLst>
          </p:cNvPr>
          <p:cNvGrpSpPr/>
          <p:nvPr/>
        </p:nvGrpSpPr>
        <p:grpSpPr>
          <a:xfrm>
            <a:off x="13566247" y="1458538"/>
            <a:ext cx="1266646" cy="1197334"/>
            <a:chOff x="5354368" y="845161"/>
            <a:chExt cx="1266646" cy="1197334"/>
          </a:xfrm>
        </p:grpSpPr>
        <p:sp>
          <p:nvSpPr>
            <p:cNvPr id="366" name="Partial Circle 1060">
              <a:extLst>
                <a:ext uri="{FF2B5EF4-FFF2-40B4-BE49-F238E27FC236}">
                  <a16:creationId xmlns:a16="http://schemas.microsoft.com/office/drawing/2014/main" id="{9969221B-531F-C647-A185-20EE3A47C60B}"/>
                </a:ext>
              </a:extLst>
            </p:cNvPr>
            <p:cNvSpPr/>
            <p:nvPr/>
          </p:nvSpPr>
          <p:spPr>
            <a:xfrm>
              <a:off x="5362585" y="854431"/>
              <a:ext cx="1183990" cy="1183990"/>
            </a:xfrm>
            <a:prstGeom prst="pie">
              <a:avLst>
                <a:gd name="adj1" fmla="val 8398359"/>
                <a:gd name="adj2" fmla="val 16200000"/>
              </a:avLst>
            </a:prstGeom>
            <a:solidFill>
              <a:srgbClr val="BDDF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367" name="Partial Circle 1062">
              <a:extLst>
                <a:ext uri="{FF2B5EF4-FFF2-40B4-BE49-F238E27FC236}">
                  <a16:creationId xmlns:a16="http://schemas.microsoft.com/office/drawing/2014/main" id="{D03132E6-72DB-C548-8A49-EC8DC9DED487}"/>
                </a:ext>
              </a:extLst>
            </p:cNvPr>
            <p:cNvSpPr/>
            <p:nvPr/>
          </p:nvSpPr>
          <p:spPr>
            <a:xfrm>
              <a:off x="5354368" y="858504"/>
              <a:ext cx="1183990" cy="1174099"/>
            </a:xfrm>
            <a:prstGeom prst="pie">
              <a:avLst>
                <a:gd name="adj1" fmla="val 4847557"/>
                <a:gd name="adj2" fmla="val 83442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368" name="Partial Circle 1063">
              <a:extLst>
                <a:ext uri="{FF2B5EF4-FFF2-40B4-BE49-F238E27FC236}">
                  <a16:creationId xmlns:a16="http://schemas.microsoft.com/office/drawing/2014/main" id="{942D3B1D-C285-8643-BF4C-C66735F0F1C2}"/>
                </a:ext>
              </a:extLst>
            </p:cNvPr>
            <p:cNvSpPr/>
            <p:nvPr/>
          </p:nvSpPr>
          <p:spPr>
            <a:xfrm>
              <a:off x="5365806" y="845161"/>
              <a:ext cx="1183990" cy="1183990"/>
            </a:xfrm>
            <a:prstGeom prst="pie">
              <a:avLst>
                <a:gd name="adj1" fmla="val 252361"/>
                <a:gd name="adj2" fmla="val 483406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369" name="Partial Circle 1064">
              <a:extLst>
                <a:ext uri="{FF2B5EF4-FFF2-40B4-BE49-F238E27FC236}">
                  <a16:creationId xmlns:a16="http://schemas.microsoft.com/office/drawing/2014/main" id="{EB113CAA-8904-6840-9066-8DCC7F90FA4D}"/>
                </a:ext>
              </a:extLst>
            </p:cNvPr>
            <p:cNvSpPr/>
            <p:nvPr/>
          </p:nvSpPr>
          <p:spPr>
            <a:xfrm>
              <a:off x="5360501" y="854431"/>
              <a:ext cx="1183990" cy="1183990"/>
            </a:xfrm>
            <a:prstGeom prst="pie">
              <a:avLst>
                <a:gd name="adj1" fmla="val 19376619"/>
                <a:gd name="adj2" fmla="val 31779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370" name="Partial Circle 1065">
              <a:extLst>
                <a:ext uri="{FF2B5EF4-FFF2-40B4-BE49-F238E27FC236}">
                  <a16:creationId xmlns:a16="http://schemas.microsoft.com/office/drawing/2014/main" id="{551DD699-E84C-A64B-8301-03DC39FD1C54}"/>
                </a:ext>
              </a:extLst>
            </p:cNvPr>
            <p:cNvSpPr/>
            <p:nvPr/>
          </p:nvSpPr>
          <p:spPr>
            <a:xfrm>
              <a:off x="5362585" y="858505"/>
              <a:ext cx="1183990" cy="1183990"/>
            </a:xfrm>
            <a:prstGeom prst="pie">
              <a:avLst>
                <a:gd name="adj1" fmla="val 16178441"/>
                <a:gd name="adj2" fmla="val 194555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371" name="TextBox 370">
              <a:extLst>
                <a:ext uri="{FF2B5EF4-FFF2-40B4-BE49-F238E27FC236}">
                  <a16:creationId xmlns:a16="http://schemas.microsoft.com/office/drawing/2014/main" id="{071FC0E5-F12B-B442-9B7C-056891C785F5}"/>
                </a:ext>
              </a:extLst>
            </p:cNvPr>
            <p:cNvSpPr txBox="1"/>
            <p:nvPr/>
          </p:nvSpPr>
          <p:spPr>
            <a:xfrm>
              <a:off x="5894017" y="968355"/>
              <a:ext cx="562520" cy="215444"/>
            </a:xfrm>
            <a:prstGeom prst="rect">
              <a:avLst/>
            </a:prstGeom>
            <a:noFill/>
          </p:spPr>
          <p:txBody>
            <a:bodyPr wrap="square">
              <a:spAutoFit/>
            </a:bodyPr>
            <a:lstStyle/>
            <a:p>
              <a:r>
                <a:rPr lang="en-US" sz="800" dirty="0">
                  <a:solidFill>
                    <a:srgbClr val="1A06AA"/>
                  </a:solidFill>
                </a:rPr>
                <a:t>DERA1</a:t>
              </a:r>
            </a:p>
          </p:txBody>
        </p:sp>
        <p:sp>
          <p:nvSpPr>
            <p:cNvPr id="372" name="TextBox 371">
              <a:extLst>
                <a:ext uri="{FF2B5EF4-FFF2-40B4-BE49-F238E27FC236}">
                  <a16:creationId xmlns:a16="http://schemas.microsoft.com/office/drawing/2014/main" id="{83FC2E3F-18C1-7C42-A818-5D92D1DE6078}"/>
                </a:ext>
              </a:extLst>
            </p:cNvPr>
            <p:cNvSpPr txBox="1"/>
            <p:nvPr/>
          </p:nvSpPr>
          <p:spPr>
            <a:xfrm>
              <a:off x="6058494" y="1237373"/>
              <a:ext cx="562520" cy="215444"/>
            </a:xfrm>
            <a:prstGeom prst="rect">
              <a:avLst/>
            </a:prstGeom>
            <a:noFill/>
          </p:spPr>
          <p:txBody>
            <a:bodyPr wrap="square">
              <a:spAutoFit/>
            </a:bodyPr>
            <a:lstStyle/>
            <a:p>
              <a:r>
                <a:rPr lang="en-US" sz="800" dirty="0">
                  <a:solidFill>
                    <a:srgbClr val="1A06AA"/>
                  </a:solidFill>
                </a:rPr>
                <a:t>DERA2</a:t>
              </a:r>
            </a:p>
          </p:txBody>
        </p:sp>
        <p:sp>
          <p:nvSpPr>
            <p:cNvPr id="373" name="TextBox 372">
              <a:extLst>
                <a:ext uri="{FF2B5EF4-FFF2-40B4-BE49-F238E27FC236}">
                  <a16:creationId xmlns:a16="http://schemas.microsoft.com/office/drawing/2014/main" id="{29BFAB78-022A-154C-90C3-451C6EBA3792}"/>
                </a:ext>
              </a:extLst>
            </p:cNvPr>
            <p:cNvSpPr txBox="1"/>
            <p:nvPr/>
          </p:nvSpPr>
          <p:spPr>
            <a:xfrm>
              <a:off x="5531716" y="1741980"/>
              <a:ext cx="562520" cy="215444"/>
            </a:xfrm>
            <a:prstGeom prst="rect">
              <a:avLst/>
            </a:prstGeom>
            <a:noFill/>
          </p:spPr>
          <p:txBody>
            <a:bodyPr wrap="square">
              <a:spAutoFit/>
            </a:bodyPr>
            <a:lstStyle/>
            <a:p>
              <a:r>
                <a:rPr lang="en-US" sz="800" dirty="0">
                  <a:solidFill>
                    <a:srgbClr val="1A06AA"/>
                  </a:solidFill>
                </a:rPr>
                <a:t>DERA4</a:t>
              </a:r>
            </a:p>
          </p:txBody>
        </p:sp>
        <p:sp>
          <p:nvSpPr>
            <p:cNvPr id="374" name="TextBox 373">
              <a:extLst>
                <a:ext uri="{FF2B5EF4-FFF2-40B4-BE49-F238E27FC236}">
                  <a16:creationId xmlns:a16="http://schemas.microsoft.com/office/drawing/2014/main" id="{E907FFBF-355A-504D-9BE1-06EFD03FED11}"/>
                </a:ext>
              </a:extLst>
            </p:cNvPr>
            <p:cNvSpPr txBox="1"/>
            <p:nvPr/>
          </p:nvSpPr>
          <p:spPr>
            <a:xfrm>
              <a:off x="5952496" y="1615712"/>
              <a:ext cx="562520" cy="215444"/>
            </a:xfrm>
            <a:prstGeom prst="rect">
              <a:avLst/>
            </a:prstGeom>
            <a:noFill/>
          </p:spPr>
          <p:txBody>
            <a:bodyPr wrap="square">
              <a:spAutoFit/>
            </a:bodyPr>
            <a:lstStyle/>
            <a:p>
              <a:r>
                <a:rPr lang="en-US" sz="800" dirty="0">
                  <a:solidFill>
                    <a:srgbClr val="1A06AA"/>
                  </a:solidFill>
                </a:rPr>
                <a:t>DERA3</a:t>
              </a:r>
            </a:p>
          </p:txBody>
        </p:sp>
        <p:sp>
          <p:nvSpPr>
            <p:cNvPr id="375" name="TextBox 374">
              <a:extLst>
                <a:ext uri="{FF2B5EF4-FFF2-40B4-BE49-F238E27FC236}">
                  <a16:creationId xmlns:a16="http://schemas.microsoft.com/office/drawing/2014/main" id="{7893BD44-228F-764C-A522-C5897472B1FB}"/>
                </a:ext>
              </a:extLst>
            </p:cNvPr>
            <p:cNvSpPr txBox="1"/>
            <p:nvPr/>
          </p:nvSpPr>
          <p:spPr>
            <a:xfrm>
              <a:off x="5438321" y="1229520"/>
              <a:ext cx="562520" cy="200055"/>
            </a:xfrm>
            <a:prstGeom prst="rect">
              <a:avLst/>
            </a:prstGeom>
            <a:noFill/>
          </p:spPr>
          <p:txBody>
            <a:bodyPr wrap="square">
              <a:spAutoFit/>
            </a:bodyPr>
            <a:lstStyle/>
            <a:p>
              <a:r>
                <a:rPr lang="en-US" sz="700" dirty="0">
                  <a:solidFill>
                    <a:srgbClr val="1A06AA"/>
                  </a:solidFill>
                </a:rPr>
                <a:t>DSO</a:t>
              </a:r>
            </a:p>
          </p:txBody>
        </p:sp>
      </p:grpSp>
      <p:grpSp>
        <p:nvGrpSpPr>
          <p:cNvPr id="3" name="Group 2">
            <a:extLst>
              <a:ext uri="{FF2B5EF4-FFF2-40B4-BE49-F238E27FC236}">
                <a16:creationId xmlns:a16="http://schemas.microsoft.com/office/drawing/2014/main" id="{ED51A651-721C-F747-975D-A9740CEED9F1}"/>
              </a:ext>
            </a:extLst>
          </p:cNvPr>
          <p:cNvGrpSpPr/>
          <p:nvPr/>
        </p:nvGrpSpPr>
        <p:grpSpPr>
          <a:xfrm>
            <a:off x="8737961" y="1946153"/>
            <a:ext cx="3157404" cy="3931620"/>
            <a:chOff x="8737961" y="2329133"/>
            <a:chExt cx="3157404" cy="3931620"/>
          </a:xfrm>
        </p:grpSpPr>
        <p:grpSp>
          <p:nvGrpSpPr>
            <p:cNvPr id="58" name="Group 57">
              <a:extLst>
                <a:ext uri="{FF2B5EF4-FFF2-40B4-BE49-F238E27FC236}">
                  <a16:creationId xmlns:a16="http://schemas.microsoft.com/office/drawing/2014/main" id="{F3312C61-7C10-A64C-AA25-DBCE82319472}"/>
                </a:ext>
              </a:extLst>
            </p:cNvPr>
            <p:cNvGrpSpPr/>
            <p:nvPr/>
          </p:nvGrpSpPr>
          <p:grpSpPr>
            <a:xfrm>
              <a:off x="8737961" y="2329133"/>
              <a:ext cx="3157404" cy="3218296"/>
              <a:chOff x="4186639" y="574586"/>
              <a:chExt cx="3157404" cy="3218296"/>
            </a:xfrm>
          </p:grpSpPr>
          <p:sp>
            <p:nvSpPr>
              <p:cNvPr id="59" name="Rectangle 58">
                <a:extLst>
                  <a:ext uri="{FF2B5EF4-FFF2-40B4-BE49-F238E27FC236}">
                    <a16:creationId xmlns:a16="http://schemas.microsoft.com/office/drawing/2014/main" id="{93DE0EED-1B30-6C4A-A023-BED0FB427754}"/>
                  </a:ext>
                </a:extLst>
              </p:cNvPr>
              <p:cNvSpPr/>
              <p:nvPr/>
            </p:nvSpPr>
            <p:spPr>
              <a:xfrm>
                <a:off x="4260094" y="1545076"/>
                <a:ext cx="2927168" cy="22478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Rectangle 59">
                <a:extLst>
                  <a:ext uri="{FF2B5EF4-FFF2-40B4-BE49-F238E27FC236}">
                    <a16:creationId xmlns:a16="http://schemas.microsoft.com/office/drawing/2014/main" id="{5F1E0245-4479-C743-B351-ABF324425757}"/>
                  </a:ext>
                </a:extLst>
              </p:cNvPr>
              <p:cNvSpPr/>
              <p:nvPr/>
            </p:nvSpPr>
            <p:spPr>
              <a:xfrm>
                <a:off x="4267202" y="574586"/>
                <a:ext cx="2927168" cy="939100"/>
              </a:xfrm>
              <a:prstGeom prst="rect">
                <a:avLst/>
              </a:prstGeom>
              <a:solidFill>
                <a:srgbClr val="DE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1" name="Group 60">
                <a:extLst>
                  <a:ext uri="{FF2B5EF4-FFF2-40B4-BE49-F238E27FC236}">
                    <a16:creationId xmlns:a16="http://schemas.microsoft.com/office/drawing/2014/main" id="{B4A4CD72-3C64-4343-AE6A-1773D4DFFEF4}"/>
                  </a:ext>
                </a:extLst>
              </p:cNvPr>
              <p:cNvGrpSpPr/>
              <p:nvPr/>
            </p:nvGrpSpPr>
            <p:grpSpPr>
              <a:xfrm>
                <a:off x="4527413" y="670123"/>
                <a:ext cx="2661652" cy="3041313"/>
                <a:chOff x="4527413" y="670123"/>
                <a:chExt cx="2661652" cy="3041313"/>
              </a:xfrm>
            </p:grpSpPr>
            <p:grpSp>
              <p:nvGrpSpPr>
                <p:cNvPr id="67" name="Group 66">
                  <a:extLst>
                    <a:ext uri="{FF2B5EF4-FFF2-40B4-BE49-F238E27FC236}">
                      <a16:creationId xmlns:a16="http://schemas.microsoft.com/office/drawing/2014/main" id="{4F679503-3E14-9643-B9D6-5522909CA250}"/>
                    </a:ext>
                  </a:extLst>
                </p:cNvPr>
                <p:cNvGrpSpPr/>
                <p:nvPr/>
              </p:nvGrpSpPr>
              <p:grpSpPr>
                <a:xfrm>
                  <a:off x="5488173" y="1112260"/>
                  <a:ext cx="762000" cy="795125"/>
                  <a:chOff x="1447800" y="709825"/>
                  <a:chExt cx="762000" cy="795125"/>
                </a:xfrm>
              </p:grpSpPr>
              <p:sp>
                <p:nvSpPr>
                  <p:cNvPr id="120" name="Oval 119">
                    <a:extLst>
                      <a:ext uri="{FF2B5EF4-FFF2-40B4-BE49-F238E27FC236}">
                        <a16:creationId xmlns:a16="http://schemas.microsoft.com/office/drawing/2014/main" id="{1D1D6294-2CFE-CB40-BA77-57DD3AAA18B4}"/>
                      </a:ext>
                    </a:extLst>
                  </p:cNvPr>
                  <p:cNvSpPr/>
                  <p:nvPr/>
                </p:nvSpPr>
                <p:spPr>
                  <a:xfrm>
                    <a:off x="1627414" y="1084855"/>
                    <a:ext cx="381000" cy="226610"/>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1" name="Oval 120">
                    <a:extLst>
                      <a:ext uri="{FF2B5EF4-FFF2-40B4-BE49-F238E27FC236}">
                        <a16:creationId xmlns:a16="http://schemas.microsoft.com/office/drawing/2014/main" id="{F589F5FD-725D-284F-A478-F9AF29735232}"/>
                      </a:ext>
                    </a:extLst>
                  </p:cNvPr>
                  <p:cNvSpPr/>
                  <p:nvPr/>
                </p:nvSpPr>
                <p:spPr>
                  <a:xfrm>
                    <a:off x="1627414" y="958939"/>
                    <a:ext cx="381000" cy="226610"/>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22" name="Straight Connector 121">
                    <a:extLst>
                      <a:ext uri="{FF2B5EF4-FFF2-40B4-BE49-F238E27FC236}">
                        <a16:creationId xmlns:a16="http://schemas.microsoft.com/office/drawing/2014/main" id="{46FBD200-DB4E-9C4F-B3E9-00D296386F44}"/>
                      </a:ext>
                    </a:extLst>
                  </p:cNvPr>
                  <p:cNvCxnSpPr>
                    <a:cxnSpLocks/>
                  </p:cNvCxnSpPr>
                  <p:nvPr/>
                </p:nvCxnSpPr>
                <p:spPr>
                  <a:xfrm>
                    <a:off x="1447800" y="742950"/>
                    <a:ext cx="762000"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EE0E2BCD-ED2A-F340-AEC9-EE71F021A969}"/>
                      </a:ext>
                    </a:extLst>
                  </p:cNvPr>
                  <p:cNvCxnSpPr>
                    <a:cxnSpLocks/>
                  </p:cNvCxnSpPr>
                  <p:nvPr/>
                </p:nvCxnSpPr>
                <p:spPr>
                  <a:xfrm>
                    <a:off x="1828800" y="709825"/>
                    <a:ext cx="0" cy="249114"/>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F034B910-867B-1D40-958E-8F24A5AEE1F4}"/>
                      </a:ext>
                    </a:extLst>
                  </p:cNvPr>
                  <p:cNvCxnSpPr>
                    <a:cxnSpLocks/>
                  </p:cNvCxnSpPr>
                  <p:nvPr/>
                </p:nvCxnSpPr>
                <p:spPr>
                  <a:xfrm>
                    <a:off x="1828800" y="1311465"/>
                    <a:ext cx="0" cy="19348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91E5BB07-E141-A043-99E9-A6E17C11E52D}"/>
                      </a:ext>
                    </a:extLst>
                  </p:cNvPr>
                  <p:cNvCxnSpPr>
                    <a:cxnSpLocks/>
                  </p:cNvCxnSpPr>
                  <p:nvPr/>
                </p:nvCxnSpPr>
                <p:spPr>
                  <a:xfrm>
                    <a:off x="1447800" y="1504950"/>
                    <a:ext cx="762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8" name="Straight Connector 67">
                  <a:extLst>
                    <a:ext uri="{FF2B5EF4-FFF2-40B4-BE49-F238E27FC236}">
                      <a16:creationId xmlns:a16="http://schemas.microsoft.com/office/drawing/2014/main" id="{FF3C9F9C-4936-CD4E-B717-83B64F1C68F9}"/>
                    </a:ext>
                  </a:extLst>
                </p:cNvPr>
                <p:cNvCxnSpPr>
                  <a:cxnSpLocks/>
                </p:cNvCxnSpPr>
                <p:nvPr/>
              </p:nvCxnSpPr>
              <p:spPr>
                <a:xfrm>
                  <a:off x="5270459" y="2383635"/>
                  <a:ext cx="40569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6F756A2-C507-514D-88AE-02A74F88971A}"/>
                    </a:ext>
                  </a:extLst>
                </p:cNvPr>
                <p:cNvCxnSpPr>
                  <a:cxnSpLocks/>
                </p:cNvCxnSpPr>
                <p:nvPr/>
              </p:nvCxnSpPr>
              <p:spPr>
                <a:xfrm flipH="1">
                  <a:off x="5151011" y="1903203"/>
                  <a:ext cx="687568" cy="7563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FF8BEE0-62D5-E648-A4A0-99F8FF76EA03}"/>
                    </a:ext>
                  </a:extLst>
                </p:cNvPr>
                <p:cNvCxnSpPr>
                  <a:cxnSpLocks/>
                </p:cNvCxnSpPr>
                <p:nvPr/>
              </p:nvCxnSpPr>
              <p:spPr>
                <a:xfrm flipH="1">
                  <a:off x="4634777" y="2704662"/>
                  <a:ext cx="338950" cy="7195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D361F1A-4D19-224B-B276-CD045943022A}"/>
                    </a:ext>
                  </a:extLst>
                </p:cNvPr>
                <p:cNvCxnSpPr>
                  <a:cxnSpLocks/>
                </p:cNvCxnSpPr>
                <p:nvPr/>
              </p:nvCxnSpPr>
              <p:spPr>
                <a:xfrm>
                  <a:off x="4973727" y="2704662"/>
                  <a:ext cx="288471" cy="6912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C409A5E-90E3-A745-BE06-67EC734A3547}"/>
                    </a:ext>
                  </a:extLst>
                </p:cNvPr>
                <p:cNvCxnSpPr>
                  <a:cxnSpLocks/>
                </p:cNvCxnSpPr>
                <p:nvPr/>
              </p:nvCxnSpPr>
              <p:spPr>
                <a:xfrm flipV="1">
                  <a:off x="4889405" y="2675987"/>
                  <a:ext cx="498950" cy="56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232168E-1B31-234D-BFC0-9214EB8829C2}"/>
                    </a:ext>
                  </a:extLst>
                </p:cNvPr>
                <p:cNvCxnSpPr>
                  <a:cxnSpLocks/>
                </p:cNvCxnSpPr>
                <p:nvPr/>
              </p:nvCxnSpPr>
              <p:spPr>
                <a:xfrm>
                  <a:off x="4527413" y="3395905"/>
                  <a:ext cx="391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64040CB-3DF2-2B47-BC7F-7386C1A477A1}"/>
                    </a:ext>
                  </a:extLst>
                </p:cNvPr>
                <p:cNvCxnSpPr>
                  <a:cxnSpLocks/>
                </p:cNvCxnSpPr>
                <p:nvPr/>
              </p:nvCxnSpPr>
              <p:spPr>
                <a:xfrm>
                  <a:off x="5037948" y="3395905"/>
                  <a:ext cx="391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F2898A3D-C243-8C49-BD36-A505B2448AD6}"/>
                    </a:ext>
                  </a:extLst>
                </p:cNvPr>
                <p:cNvGrpSpPr/>
                <p:nvPr/>
              </p:nvGrpSpPr>
              <p:grpSpPr>
                <a:xfrm>
                  <a:off x="6031661" y="1914852"/>
                  <a:ext cx="1108224" cy="1394689"/>
                  <a:chOff x="331217" y="1489916"/>
                  <a:chExt cx="1108224" cy="1394689"/>
                </a:xfrm>
              </p:grpSpPr>
              <p:grpSp>
                <p:nvGrpSpPr>
                  <p:cNvPr id="113" name="Group 112">
                    <a:extLst>
                      <a:ext uri="{FF2B5EF4-FFF2-40B4-BE49-F238E27FC236}">
                        <a16:creationId xmlns:a16="http://schemas.microsoft.com/office/drawing/2014/main" id="{9A108E2A-48CF-D24F-923F-79BACA4A7398}"/>
                      </a:ext>
                    </a:extLst>
                  </p:cNvPr>
                  <p:cNvGrpSpPr/>
                  <p:nvPr/>
                </p:nvGrpSpPr>
                <p:grpSpPr>
                  <a:xfrm>
                    <a:off x="331217" y="1489916"/>
                    <a:ext cx="912281" cy="1394689"/>
                    <a:chOff x="331217" y="1489916"/>
                    <a:chExt cx="912281" cy="1394689"/>
                  </a:xfrm>
                </p:grpSpPr>
                <p:cxnSp>
                  <p:nvCxnSpPr>
                    <p:cNvPr id="117" name="Straight Connector 116">
                      <a:extLst>
                        <a:ext uri="{FF2B5EF4-FFF2-40B4-BE49-F238E27FC236}">
                          <a16:creationId xmlns:a16="http://schemas.microsoft.com/office/drawing/2014/main" id="{D229143A-FDD3-F441-B144-6DF0590B4585}"/>
                        </a:ext>
                      </a:extLst>
                    </p:cNvPr>
                    <p:cNvCxnSpPr>
                      <a:cxnSpLocks/>
                    </p:cNvCxnSpPr>
                    <p:nvPr/>
                  </p:nvCxnSpPr>
                  <p:spPr>
                    <a:xfrm>
                      <a:off x="331217" y="1489916"/>
                      <a:ext cx="611109" cy="7101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F7E0D0F6-47B7-7D4F-877E-9D9C0DC6D1FD}"/>
                        </a:ext>
                      </a:extLst>
                    </p:cNvPr>
                    <p:cNvCxnSpPr>
                      <a:cxnSpLocks/>
                    </p:cNvCxnSpPr>
                    <p:nvPr/>
                  </p:nvCxnSpPr>
                  <p:spPr>
                    <a:xfrm flipH="1">
                      <a:off x="704656" y="2193362"/>
                      <a:ext cx="250371" cy="6877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E46FC40-424E-6240-BF09-40305F68C699}"/>
                        </a:ext>
                      </a:extLst>
                    </p:cNvPr>
                    <p:cNvCxnSpPr>
                      <a:cxnSpLocks/>
                    </p:cNvCxnSpPr>
                    <p:nvPr/>
                  </p:nvCxnSpPr>
                  <p:spPr>
                    <a:xfrm>
                      <a:off x="955027" y="2193362"/>
                      <a:ext cx="288471" cy="6912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4" name="Straight Connector 113">
                    <a:extLst>
                      <a:ext uri="{FF2B5EF4-FFF2-40B4-BE49-F238E27FC236}">
                        <a16:creationId xmlns:a16="http://schemas.microsoft.com/office/drawing/2014/main" id="{0D15D8A7-9785-FE4A-97DD-7EB42052AD96}"/>
                      </a:ext>
                    </a:extLst>
                  </p:cNvPr>
                  <p:cNvCxnSpPr>
                    <a:cxnSpLocks/>
                  </p:cNvCxnSpPr>
                  <p:nvPr/>
                </p:nvCxnSpPr>
                <p:spPr>
                  <a:xfrm flipV="1">
                    <a:off x="530460" y="2208205"/>
                    <a:ext cx="607809" cy="1088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808B398-CEF4-8149-9D88-7A0D54BC4404}"/>
                      </a:ext>
                    </a:extLst>
                  </p:cNvPr>
                  <p:cNvCxnSpPr>
                    <a:cxnSpLocks/>
                  </p:cNvCxnSpPr>
                  <p:nvPr/>
                </p:nvCxnSpPr>
                <p:spPr>
                  <a:xfrm>
                    <a:off x="508713" y="2884605"/>
                    <a:ext cx="391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F23C2566-030A-264C-8CDE-59325BEF504E}"/>
                      </a:ext>
                    </a:extLst>
                  </p:cNvPr>
                  <p:cNvCxnSpPr>
                    <a:cxnSpLocks/>
                  </p:cNvCxnSpPr>
                  <p:nvPr/>
                </p:nvCxnSpPr>
                <p:spPr>
                  <a:xfrm>
                    <a:off x="1047555" y="2884605"/>
                    <a:ext cx="391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70D3B85F-101E-E944-8790-5901A9C3E6CE}"/>
                    </a:ext>
                  </a:extLst>
                </p:cNvPr>
                <p:cNvCxnSpPr>
                  <a:cxnSpLocks/>
                </p:cNvCxnSpPr>
                <p:nvPr/>
              </p:nvCxnSpPr>
              <p:spPr>
                <a:xfrm flipH="1">
                  <a:off x="5254035" y="3424176"/>
                  <a:ext cx="8163" cy="27799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8668E61-7FC9-2441-AF4C-6949310FDA92}"/>
                    </a:ext>
                  </a:extLst>
                </p:cNvPr>
                <p:cNvCxnSpPr>
                  <a:cxnSpLocks/>
                </p:cNvCxnSpPr>
                <p:nvPr/>
              </p:nvCxnSpPr>
              <p:spPr>
                <a:xfrm>
                  <a:off x="6298964" y="3318567"/>
                  <a:ext cx="0" cy="289421"/>
                </a:xfrm>
                <a:prstGeom prst="line">
                  <a:avLst/>
                </a:prstGeom>
                <a:ln w="19050">
                  <a:solidFill>
                    <a:srgbClr val="1A06A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FE6F5D6-9968-3645-82EA-9B151E2C1B42}"/>
                    </a:ext>
                  </a:extLst>
                </p:cNvPr>
                <p:cNvCxnSpPr>
                  <a:cxnSpLocks/>
                </p:cNvCxnSpPr>
                <p:nvPr/>
              </p:nvCxnSpPr>
              <p:spPr>
                <a:xfrm flipH="1">
                  <a:off x="4784587" y="3424176"/>
                  <a:ext cx="8163" cy="27799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6654C0D-DC7A-9748-AF54-975B340EF5F5}"/>
                    </a:ext>
                  </a:extLst>
                </p:cNvPr>
                <p:cNvCxnSpPr>
                  <a:cxnSpLocks/>
                </p:cNvCxnSpPr>
                <p:nvPr/>
              </p:nvCxnSpPr>
              <p:spPr>
                <a:xfrm flipH="1">
                  <a:off x="6446827" y="2638583"/>
                  <a:ext cx="8163" cy="27799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2B1257FB-C27A-C140-8A3B-B28A3965D54D}"/>
                    </a:ext>
                  </a:extLst>
                </p:cNvPr>
                <p:cNvGrpSpPr/>
                <p:nvPr/>
              </p:nvGrpSpPr>
              <p:grpSpPr>
                <a:xfrm>
                  <a:off x="5726861" y="670123"/>
                  <a:ext cx="304800" cy="544026"/>
                  <a:chOff x="924488" y="2352276"/>
                  <a:chExt cx="304800" cy="544026"/>
                </a:xfrm>
              </p:grpSpPr>
              <p:sp>
                <p:nvSpPr>
                  <p:cNvPr id="110" name="Oval 109">
                    <a:extLst>
                      <a:ext uri="{FF2B5EF4-FFF2-40B4-BE49-F238E27FC236}">
                        <a16:creationId xmlns:a16="http://schemas.microsoft.com/office/drawing/2014/main" id="{BE7F53D3-56CA-B944-B0AC-58958CB7D0F7}"/>
                      </a:ext>
                    </a:extLst>
                  </p:cNvPr>
                  <p:cNvSpPr/>
                  <p:nvPr/>
                </p:nvSpPr>
                <p:spPr>
                  <a:xfrm>
                    <a:off x="924488" y="2352276"/>
                    <a:ext cx="304800" cy="3048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1" name="Freeform: Shape 1045">
                    <a:extLst>
                      <a:ext uri="{FF2B5EF4-FFF2-40B4-BE49-F238E27FC236}">
                        <a16:creationId xmlns:a16="http://schemas.microsoft.com/office/drawing/2014/main" id="{5CA6A2CA-7DA7-2743-8626-F82030A8BCFF}"/>
                      </a:ext>
                    </a:extLst>
                  </p:cNvPr>
                  <p:cNvSpPr/>
                  <p:nvPr/>
                </p:nvSpPr>
                <p:spPr>
                  <a:xfrm>
                    <a:off x="982615" y="2432236"/>
                    <a:ext cx="158169" cy="169926"/>
                  </a:xfrm>
                  <a:custGeom>
                    <a:avLst/>
                    <a:gdLst>
                      <a:gd name="connsiteX0" fmla="*/ 0 w 326571"/>
                      <a:gd name="connsiteY0" fmla="*/ 142158 h 289116"/>
                      <a:gd name="connsiteX1" fmla="*/ 27214 w 326571"/>
                      <a:gd name="connsiteY1" fmla="*/ 87730 h 289116"/>
                      <a:gd name="connsiteX2" fmla="*/ 87086 w 326571"/>
                      <a:gd name="connsiteY2" fmla="*/ 644 h 289116"/>
                      <a:gd name="connsiteX3" fmla="*/ 174171 w 326571"/>
                      <a:gd name="connsiteY3" fmla="*/ 136716 h 289116"/>
                      <a:gd name="connsiteX4" fmla="*/ 266700 w 326571"/>
                      <a:gd name="connsiteY4" fmla="*/ 289116 h 289116"/>
                      <a:gd name="connsiteX5" fmla="*/ 326571 w 326571"/>
                      <a:gd name="connsiteY5" fmla="*/ 136716 h 28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571" h="289116">
                        <a:moveTo>
                          <a:pt x="0" y="142158"/>
                        </a:moveTo>
                        <a:cubicBezTo>
                          <a:pt x="6350" y="126737"/>
                          <a:pt x="12700" y="111316"/>
                          <a:pt x="27214" y="87730"/>
                        </a:cubicBezTo>
                        <a:cubicBezTo>
                          <a:pt x="41728" y="64144"/>
                          <a:pt x="62593" y="-7520"/>
                          <a:pt x="87086" y="644"/>
                        </a:cubicBezTo>
                        <a:cubicBezTo>
                          <a:pt x="111579" y="8808"/>
                          <a:pt x="144235" y="88637"/>
                          <a:pt x="174171" y="136716"/>
                        </a:cubicBezTo>
                        <a:cubicBezTo>
                          <a:pt x="204107" y="184795"/>
                          <a:pt x="241300" y="289116"/>
                          <a:pt x="266700" y="289116"/>
                        </a:cubicBezTo>
                        <a:cubicBezTo>
                          <a:pt x="292100" y="289116"/>
                          <a:pt x="309335" y="212916"/>
                          <a:pt x="326571" y="13671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12" name="Straight Arrow Connector 111">
                    <a:extLst>
                      <a:ext uri="{FF2B5EF4-FFF2-40B4-BE49-F238E27FC236}">
                        <a16:creationId xmlns:a16="http://schemas.microsoft.com/office/drawing/2014/main" id="{B8F3CCB5-A78D-3D48-9B57-101625C987D8}"/>
                      </a:ext>
                    </a:extLst>
                  </p:cNvPr>
                  <p:cNvCxnSpPr>
                    <a:cxnSpLocks/>
                    <a:stCxn id="110" idx="4"/>
                  </p:cNvCxnSpPr>
                  <p:nvPr/>
                </p:nvCxnSpPr>
                <p:spPr>
                  <a:xfrm>
                    <a:off x="1076888" y="2657076"/>
                    <a:ext cx="0" cy="239226"/>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81" name="TextBox 80">
                  <a:extLst>
                    <a:ext uri="{FF2B5EF4-FFF2-40B4-BE49-F238E27FC236}">
                      <a16:creationId xmlns:a16="http://schemas.microsoft.com/office/drawing/2014/main" id="{596FBBAF-23D7-7B42-A9A5-E24EF678C195}"/>
                    </a:ext>
                  </a:extLst>
                </p:cNvPr>
                <p:cNvSpPr txBox="1"/>
                <p:nvPr/>
              </p:nvSpPr>
              <p:spPr>
                <a:xfrm>
                  <a:off x="6048787" y="1390877"/>
                  <a:ext cx="1140278" cy="276999"/>
                </a:xfrm>
                <a:prstGeom prst="rect">
                  <a:avLst/>
                </a:prstGeom>
                <a:noFill/>
              </p:spPr>
              <p:txBody>
                <a:bodyPr wrap="square">
                  <a:spAutoFit/>
                </a:bodyPr>
                <a:lstStyle/>
                <a:p>
                  <a:r>
                    <a:rPr lang="en-US" sz="1200" dirty="0">
                      <a:solidFill>
                        <a:srgbClr val="1A06AA"/>
                      </a:solidFill>
                    </a:rPr>
                    <a:t>Substation</a:t>
                  </a:r>
                </a:p>
              </p:txBody>
            </p:sp>
            <p:cxnSp>
              <p:nvCxnSpPr>
                <p:cNvPr id="82" name="Straight Connector 81">
                  <a:extLst>
                    <a:ext uri="{FF2B5EF4-FFF2-40B4-BE49-F238E27FC236}">
                      <a16:creationId xmlns:a16="http://schemas.microsoft.com/office/drawing/2014/main" id="{9297430F-0403-BE49-88D4-10F9C01250E9}"/>
                    </a:ext>
                  </a:extLst>
                </p:cNvPr>
                <p:cNvCxnSpPr>
                  <a:cxnSpLocks/>
                </p:cNvCxnSpPr>
                <p:nvPr/>
              </p:nvCxnSpPr>
              <p:spPr>
                <a:xfrm flipH="1">
                  <a:off x="5602473" y="2417651"/>
                  <a:ext cx="8163" cy="277990"/>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DC8ABB6-6D16-4849-B091-F4AA2A3F322F}"/>
                    </a:ext>
                  </a:extLst>
                </p:cNvPr>
                <p:cNvCxnSpPr>
                  <a:cxnSpLocks/>
                </p:cNvCxnSpPr>
                <p:nvPr/>
              </p:nvCxnSpPr>
              <p:spPr>
                <a:xfrm flipH="1">
                  <a:off x="5149011" y="2704662"/>
                  <a:ext cx="8163" cy="27799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DF2DDB23-69AF-4B49-9AC0-620E774E1029}"/>
                    </a:ext>
                  </a:extLst>
                </p:cNvPr>
                <p:cNvCxnSpPr>
                  <a:cxnSpLocks/>
                </p:cNvCxnSpPr>
                <p:nvPr/>
              </p:nvCxnSpPr>
              <p:spPr>
                <a:xfrm flipH="1">
                  <a:off x="5495230" y="2417651"/>
                  <a:ext cx="8163" cy="27799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B895CB48-A314-EB43-8931-9B2EB8C97C9C}"/>
                    </a:ext>
                  </a:extLst>
                </p:cNvPr>
                <p:cNvCxnSpPr>
                  <a:cxnSpLocks/>
                </p:cNvCxnSpPr>
                <p:nvPr/>
              </p:nvCxnSpPr>
              <p:spPr>
                <a:xfrm flipH="1">
                  <a:off x="6872374" y="3324884"/>
                  <a:ext cx="8163" cy="27799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47B7902-3CD0-F345-87FB-E8DB815ABBA9}"/>
                    </a:ext>
                  </a:extLst>
                </p:cNvPr>
                <p:cNvCxnSpPr>
                  <a:cxnSpLocks/>
                </p:cNvCxnSpPr>
                <p:nvPr/>
              </p:nvCxnSpPr>
              <p:spPr>
                <a:xfrm flipH="1">
                  <a:off x="6323337" y="2652190"/>
                  <a:ext cx="8163" cy="277990"/>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8E94DF4-DD5B-FB41-A2A7-858CFAD217ED}"/>
                    </a:ext>
                  </a:extLst>
                </p:cNvPr>
                <p:cNvCxnSpPr>
                  <a:cxnSpLocks/>
                </p:cNvCxnSpPr>
                <p:nvPr/>
              </p:nvCxnSpPr>
              <p:spPr>
                <a:xfrm flipH="1">
                  <a:off x="5351903" y="3413132"/>
                  <a:ext cx="8163" cy="277990"/>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E4C2C6D-AF25-4145-A7B6-C4F8BF9D9F4A}"/>
                    </a:ext>
                  </a:extLst>
                </p:cNvPr>
                <p:cNvCxnSpPr>
                  <a:cxnSpLocks/>
                </p:cNvCxnSpPr>
                <p:nvPr/>
              </p:nvCxnSpPr>
              <p:spPr>
                <a:xfrm flipH="1">
                  <a:off x="6481739" y="3318355"/>
                  <a:ext cx="8163" cy="277990"/>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B20700D-1765-9C45-B61B-2843DA774073}"/>
                    </a:ext>
                  </a:extLst>
                </p:cNvPr>
                <p:cNvCxnSpPr>
                  <a:cxnSpLocks/>
                </p:cNvCxnSpPr>
                <p:nvPr/>
              </p:nvCxnSpPr>
              <p:spPr>
                <a:xfrm flipH="1">
                  <a:off x="4622178" y="3433446"/>
                  <a:ext cx="8163" cy="277990"/>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C25EA8C-5158-A743-AB21-DAECF85C4528}"/>
                    </a:ext>
                  </a:extLst>
                </p:cNvPr>
                <p:cNvCxnSpPr>
                  <a:cxnSpLocks/>
                </p:cNvCxnSpPr>
                <p:nvPr/>
              </p:nvCxnSpPr>
              <p:spPr>
                <a:xfrm>
                  <a:off x="5289688" y="2678963"/>
                  <a:ext cx="0" cy="289421"/>
                </a:xfrm>
                <a:prstGeom prst="line">
                  <a:avLst/>
                </a:prstGeom>
                <a:ln w="19050">
                  <a:solidFill>
                    <a:srgbClr val="1A06A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433AF2F-DAFD-9C42-983E-75FF3FD13214}"/>
                    </a:ext>
                  </a:extLst>
                </p:cNvPr>
                <p:cNvCxnSpPr>
                  <a:cxnSpLocks/>
                </p:cNvCxnSpPr>
                <p:nvPr/>
              </p:nvCxnSpPr>
              <p:spPr>
                <a:xfrm>
                  <a:off x="7030659" y="3313453"/>
                  <a:ext cx="0" cy="289421"/>
                </a:xfrm>
                <a:prstGeom prst="line">
                  <a:avLst/>
                </a:prstGeom>
                <a:ln w="19050">
                  <a:solidFill>
                    <a:srgbClr val="1A06A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62" name="TextBox 61">
                <a:extLst>
                  <a:ext uri="{FF2B5EF4-FFF2-40B4-BE49-F238E27FC236}">
                    <a16:creationId xmlns:a16="http://schemas.microsoft.com/office/drawing/2014/main" id="{3C6F0997-9559-524B-AA9E-A8E3962E86E6}"/>
                  </a:ext>
                </a:extLst>
              </p:cNvPr>
              <p:cNvSpPr txBox="1"/>
              <p:nvPr/>
            </p:nvSpPr>
            <p:spPr>
              <a:xfrm>
                <a:off x="6201635" y="1016054"/>
                <a:ext cx="1140278" cy="276999"/>
              </a:xfrm>
              <a:prstGeom prst="rect">
                <a:avLst/>
              </a:prstGeom>
              <a:noFill/>
            </p:spPr>
            <p:txBody>
              <a:bodyPr wrap="square">
                <a:spAutoFit/>
              </a:bodyPr>
              <a:lstStyle/>
              <a:p>
                <a:r>
                  <a:rPr lang="en-US" sz="1200" dirty="0">
                    <a:solidFill>
                      <a:srgbClr val="1A06AA"/>
                    </a:solidFill>
                  </a:rPr>
                  <a:t>POI</a:t>
                </a:r>
              </a:p>
            </p:txBody>
          </p:sp>
          <p:sp>
            <p:nvSpPr>
              <p:cNvPr id="63" name="TextBox 62">
                <a:extLst>
                  <a:ext uri="{FF2B5EF4-FFF2-40B4-BE49-F238E27FC236}">
                    <a16:creationId xmlns:a16="http://schemas.microsoft.com/office/drawing/2014/main" id="{31D400B6-43C9-1B42-B700-B65775CE7DF3}"/>
                  </a:ext>
                </a:extLst>
              </p:cNvPr>
              <p:cNvSpPr txBox="1"/>
              <p:nvPr/>
            </p:nvSpPr>
            <p:spPr>
              <a:xfrm>
                <a:off x="6203765" y="1771690"/>
                <a:ext cx="1140278" cy="276999"/>
              </a:xfrm>
              <a:prstGeom prst="rect">
                <a:avLst/>
              </a:prstGeom>
              <a:noFill/>
            </p:spPr>
            <p:txBody>
              <a:bodyPr wrap="square">
                <a:spAutoFit/>
              </a:bodyPr>
              <a:lstStyle/>
              <a:p>
                <a:r>
                  <a:rPr lang="en-US" sz="1200" dirty="0">
                    <a:solidFill>
                      <a:srgbClr val="1A06AA"/>
                    </a:solidFill>
                  </a:rPr>
                  <a:t>PCC</a:t>
                </a:r>
              </a:p>
            </p:txBody>
          </p:sp>
          <p:sp>
            <p:nvSpPr>
              <p:cNvPr id="64" name="TextBox 63">
                <a:extLst>
                  <a:ext uri="{FF2B5EF4-FFF2-40B4-BE49-F238E27FC236}">
                    <a16:creationId xmlns:a16="http://schemas.microsoft.com/office/drawing/2014/main" id="{E3862189-9629-644B-9196-4912A066A59A}"/>
                  </a:ext>
                </a:extLst>
              </p:cNvPr>
              <p:cNvSpPr txBox="1"/>
              <p:nvPr/>
            </p:nvSpPr>
            <p:spPr>
              <a:xfrm>
                <a:off x="4186639" y="1259761"/>
                <a:ext cx="1323429" cy="261610"/>
              </a:xfrm>
              <a:prstGeom prst="rect">
                <a:avLst/>
              </a:prstGeom>
              <a:noFill/>
            </p:spPr>
            <p:txBody>
              <a:bodyPr wrap="square">
                <a:spAutoFit/>
              </a:bodyPr>
              <a:lstStyle/>
              <a:p>
                <a:r>
                  <a:rPr lang="en-US" sz="1100" dirty="0"/>
                  <a:t>Transmission grid</a:t>
                </a:r>
              </a:p>
            </p:txBody>
          </p:sp>
          <p:sp>
            <p:nvSpPr>
              <p:cNvPr id="65" name="TextBox 64">
                <a:extLst>
                  <a:ext uri="{FF2B5EF4-FFF2-40B4-BE49-F238E27FC236}">
                    <a16:creationId xmlns:a16="http://schemas.microsoft.com/office/drawing/2014/main" id="{6382BB4F-A4E0-AF46-8528-16241EE1F4DC}"/>
                  </a:ext>
                </a:extLst>
              </p:cNvPr>
              <p:cNvSpPr txBox="1"/>
              <p:nvPr/>
            </p:nvSpPr>
            <p:spPr>
              <a:xfrm>
                <a:off x="4211433" y="1539785"/>
                <a:ext cx="1323429" cy="261610"/>
              </a:xfrm>
              <a:prstGeom prst="rect">
                <a:avLst/>
              </a:prstGeom>
              <a:noFill/>
            </p:spPr>
            <p:txBody>
              <a:bodyPr wrap="square">
                <a:spAutoFit/>
              </a:bodyPr>
              <a:lstStyle/>
              <a:p>
                <a:r>
                  <a:rPr lang="en-US" sz="1100" dirty="0"/>
                  <a:t>Distribution grid</a:t>
                </a:r>
              </a:p>
            </p:txBody>
          </p:sp>
        </p:grpSp>
        <p:grpSp>
          <p:nvGrpSpPr>
            <p:cNvPr id="387" name="Group 386">
              <a:extLst>
                <a:ext uri="{FF2B5EF4-FFF2-40B4-BE49-F238E27FC236}">
                  <a16:creationId xmlns:a16="http://schemas.microsoft.com/office/drawing/2014/main" id="{A161B107-50DE-484F-9E21-A190F2BFAACB}"/>
                </a:ext>
              </a:extLst>
            </p:cNvPr>
            <p:cNvGrpSpPr/>
            <p:nvPr/>
          </p:nvGrpSpPr>
          <p:grpSpPr>
            <a:xfrm>
              <a:off x="9884175" y="5625568"/>
              <a:ext cx="1673588" cy="635185"/>
              <a:chOff x="5176497" y="4164108"/>
              <a:chExt cx="1673588" cy="635185"/>
            </a:xfrm>
          </p:grpSpPr>
          <p:cxnSp>
            <p:nvCxnSpPr>
              <p:cNvPr id="388" name="Straight Connector 387">
                <a:extLst>
                  <a:ext uri="{FF2B5EF4-FFF2-40B4-BE49-F238E27FC236}">
                    <a16:creationId xmlns:a16="http://schemas.microsoft.com/office/drawing/2014/main" id="{17DA3F9B-2C97-5C40-9174-144EBB68370E}"/>
                  </a:ext>
                </a:extLst>
              </p:cNvPr>
              <p:cNvCxnSpPr>
                <a:cxnSpLocks/>
              </p:cNvCxnSpPr>
              <p:nvPr/>
            </p:nvCxnSpPr>
            <p:spPr>
              <a:xfrm>
                <a:off x="6526732" y="4294913"/>
                <a:ext cx="316989"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9" name="TextBox 388">
                <a:extLst>
                  <a:ext uri="{FF2B5EF4-FFF2-40B4-BE49-F238E27FC236}">
                    <a16:creationId xmlns:a16="http://schemas.microsoft.com/office/drawing/2014/main" id="{7CBFD697-AD9C-3943-A07D-7981E1D6B229}"/>
                  </a:ext>
                </a:extLst>
              </p:cNvPr>
              <p:cNvSpPr txBox="1"/>
              <p:nvPr/>
            </p:nvSpPr>
            <p:spPr>
              <a:xfrm>
                <a:off x="5270459" y="4164108"/>
                <a:ext cx="1297765" cy="261610"/>
              </a:xfrm>
              <a:prstGeom prst="rect">
                <a:avLst/>
              </a:prstGeom>
              <a:noFill/>
            </p:spPr>
            <p:txBody>
              <a:bodyPr wrap="square">
                <a:spAutoFit/>
              </a:bodyPr>
              <a:lstStyle/>
              <a:p>
                <a:pPr algn="r"/>
                <a:r>
                  <a:rPr lang="en-US" sz="1050" dirty="0">
                    <a:solidFill>
                      <a:srgbClr val="1A06AA"/>
                    </a:solidFill>
                  </a:rPr>
                  <a:t>DSO (net) power</a:t>
                </a:r>
              </a:p>
            </p:txBody>
          </p:sp>
          <p:sp>
            <p:nvSpPr>
              <p:cNvPr id="390" name="TextBox 389">
                <a:extLst>
                  <a:ext uri="{FF2B5EF4-FFF2-40B4-BE49-F238E27FC236}">
                    <a16:creationId xmlns:a16="http://schemas.microsoft.com/office/drawing/2014/main" id="{94142DD3-1B6D-7942-B2FB-420DDB450F88}"/>
                  </a:ext>
                </a:extLst>
              </p:cNvPr>
              <p:cNvSpPr txBox="1"/>
              <p:nvPr/>
            </p:nvSpPr>
            <p:spPr>
              <a:xfrm>
                <a:off x="5189096" y="4347809"/>
                <a:ext cx="1400333" cy="261610"/>
              </a:xfrm>
              <a:prstGeom prst="rect">
                <a:avLst/>
              </a:prstGeom>
              <a:noFill/>
            </p:spPr>
            <p:txBody>
              <a:bodyPr wrap="square">
                <a:spAutoFit/>
              </a:bodyPr>
              <a:lstStyle/>
              <a:p>
                <a:pPr algn="r"/>
                <a:r>
                  <a:rPr lang="en-US" sz="1050" dirty="0">
                    <a:solidFill>
                      <a:srgbClr val="1A06AA"/>
                    </a:solidFill>
                  </a:rPr>
                  <a:t>DERA1 (net) power</a:t>
                </a:r>
                <a:endParaRPr lang="en-US" sz="1200" dirty="0">
                  <a:solidFill>
                    <a:srgbClr val="1A06AA"/>
                  </a:solidFill>
                </a:endParaRPr>
              </a:p>
            </p:txBody>
          </p:sp>
          <p:cxnSp>
            <p:nvCxnSpPr>
              <p:cNvPr id="391" name="Straight Connector 390">
                <a:extLst>
                  <a:ext uri="{FF2B5EF4-FFF2-40B4-BE49-F238E27FC236}">
                    <a16:creationId xmlns:a16="http://schemas.microsoft.com/office/drawing/2014/main" id="{664DDE1F-C402-8A44-8D92-0E6E1EDF786E}"/>
                  </a:ext>
                </a:extLst>
              </p:cNvPr>
              <p:cNvCxnSpPr>
                <a:cxnSpLocks/>
              </p:cNvCxnSpPr>
              <p:nvPr/>
            </p:nvCxnSpPr>
            <p:spPr>
              <a:xfrm flipV="1">
                <a:off x="6526732" y="4485667"/>
                <a:ext cx="323353" cy="4013"/>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2" name="TextBox 391">
                <a:extLst>
                  <a:ext uri="{FF2B5EF4-FFF2-40B4-BE49-F238E27FC236}">
                    <a16:creationId xmlns:a16="http://schemas.microsoft.com/office/drawing/2014/main" id="{AEAB7B2E-7F02-224D-8125-8F025A33FD57}"/>
                  </a:ext>
                </a:extLst>
              </p:cNvPr>
              <p:cNvSpPr txBox="1"/>
              <p:nvPr/>
            </p:nvSpPr>
            <p:spPr>
              <a:xfrm>
                <a:off x="5176497" y="4537683"/>
                <a:ext cx="1400333" cy="261610"/>
              </a:xfrm>
              <a:prstGeom prst="rect">
                <a:avLst/>
              </a:prstGeom>
              <a:noFill/>
            </p:spPr>
            <p:txBody>
              <a:bodyPr wrap="square">
                <a:spAutoFit/>
              </a:bodyPr>
              <a:lstStyle/>
              <a:p>
                <a:pPr algn="r"/>
                <a:r>
                  <a:rPr lang="en-US" sz="1050" dirty="0">
                    <a:solidFill>
                      <a:srgbClr val="1A06AA"/>
                    </a:solidFill>
                  </a:rPr>
                  <a:t>DERA2 (net) power</a:t>
                </a:r>
                <a:endParaRPr lang="en-US" sz="1200" dirty="0">
                  <a:solidFill>
                    <a:srgbClr val="1A06AA"/>
                  </a:solidFill>
                </a:endParaRPr>
              </a:p>
            </p:txBody>
          </p:sp>
          <p:cxnSp>
            <p:nvCxnSpPr>
              <p:cNvPr id="393" name="Straight Connector 392">
                <a:extLst>
                  <a:ext uri="{FF2B5EF4-FFF2-40B4-BE49-F238E27FC236}">
                    <a16:creationId xmlns:a16="http://schemas.microsoft.com/office/drawing/2014/main" id="{75B9FDCF-0496-0F4E-B9B1-A90A90B6EEBA}"/>
                  </a:ext>
                </a:extLst>
              </p:cNvPr>
              <p:cNvCxnSpPr>
                <a:cxnSpLocks/>
              </p:cNvCxnSpPr>
              <p:nvPr/>
            </p:nvCxnSpPr>
            <p:spPr>
              <a:xfrm flipV="1">
                <a:off x="6526732" y="4680434"/>
                <a:ext cx="323353" cy="4013"/>
              </a:xfrm>
              <a:prstGeom prst="line">
                <a:avLst/>
              </a:prstGeom>
              <a:ln w="19050">
                <a:solidFill>
                  <a:srgbClr val="1F07D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grpSp>
        <p:nvGrpSpPr>
          <p:cNvPr id="398" name="Group 397">
            <a:extLst>
              <a:ext uri="{FF2B5EF4-FFF2-40B4-BE49-F238E27FC236}">
                <a16:creationId xmlns:a16="http://schemas.microsoft.com/office/drawing/2014/main" id="{73654407-D8C5-A64D-9C11-4F6D74586425}"/>
              </a:ext>
            </a:extLst>
          </p:cNvPr>
          <p:cNvGrpSpPr/>
          <p:nvPr/>
        </p:nvGrpSpPr>
        <p:grpSpPr>
          <a:xfrm>
            <a:off x="-5517115" y="2872377"/>
            <a:ext cx="5311786" cy="2250839"/>
            <a:chOff x="174152" y="2847894"/>
            <a:chExt cx="5311786" cy="2250839"/>
          </a:xfrm>
        </p:grpSpPr>
        <p:pic>
          <p:nvPicPr>
            <p:cNvPr id="399" name="Picture 398" descr="Schematic&#10;&#10;Description automatically generated with medium confidence">
              <a:extLst>
                <a:ext uri="{FF2B5EF4-FFF2-40B4-BE49-F238E27FC236}">
                  <a16:creationId xmlns:a16="http://schemas.microsoft.com/office/drawing/2014/main" id="{2C12A155-B4C7-A945-8D5C-01DD3FD50ADD}"/>
                </a:ext>
              </a:extLst>
            </p:cNvPr>
            <p:cNvPicPr>
              <a:picLocks noChangeAspect="1"/>
            </p:cNvPicPr>
            <p:nvPr/>
          </p:nvPicPr>
          <p:blipFill rotWithShape="1">
            <a:blip r:embed="rId4">
              <a:extLst>
                <a:ext uri="{28A0092B-C50C-407E-A947-70E740481C1C}">
                  <a14:useLocalDpi xmlns:a14="http://schemas.microsoft.com/office/drawing/2010/main" val="0"/>
                </a:ext>
              </a:extLst>
            </a:blip>
            <a:srcRect t="6272"/>
            <a:stretch/>
          </p:blipFill>
          <p:spPr>
            <a:xfrm>
              <a:off x="1644117" y="2852657"/>
              <a:ext cx="3841821" cy="808927"/>
            </a:xfrm>
            <a:prstGeom prst="rect">
              <a:avLst/>
            </a:prstGeom>
          </p:spPr>
        </p:pic>
        <p:grpSp>
          <p:nvGrpSpPr>
            <p:cNvPr id="400" name="Group 399">
              <a:extLst>
                <a:ext uri="{FF2B5EF4-FFF2-40B4-BE49-F238E27FC236}">
                  <a16:creationId xmlns:a16="http://schemas.microsoft.com/office/drawing/2014/main" id="{5E02F6CD-8FF5-F44B-8A47-D5A334DE411B}"/>
                </a:ext>
              </a:extLst>
            </p:cNvPr>
            <p:cNvGrpSpPr/>
            <p:nvPr/>
          </p:nvGrpSpPr>
          <p:grpSpPr>
            <a:xfrm>
              <a:off x="175780" y="2983784"/>
              <a:ext cx="1956704" cy="302904"/>
              <a:chOff x="4651724" y="2544624"/>
              <a:chExt cx="1956704" cy="302904"/>
            </a:xfrm>
          </p:grpSpPr>
          <p:sp>
            <p:nvSpPr>
              <p:cNvPr id="410" name="Rectangle 409">
                <a:extLst>
                  <a:ext uri="{FF2B5EF4-FFF2-40B4-BE49-F238E27FC236}">
                    <a16:creationId xmlns:a16="http://schemas.microsoft.com/office/drawing/2014/main" id="{1BF33E5A-019B-974C-9999-4A1693FBB5BB}"/>
                  </a:ext>
                </a:extLst>
              </p:cNvPr>
              <p:cNvSpPr/>
              <p:nvPr/>
            </p:nvSpPr>
            <p:spPr>
              <a:xfrm>
                <a:off x="6121689" y="2544624"/>
                <a:ext cx="486739" cy="302904"/>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1" name="Group 410">
                <a:extLst>
                  <a:ext uri="{FF2B5EF4-FFF2-40B4-BE49-F238E27FC236}">
                    <a16:creationId xmlns:a16="http://schemas.microsoft.com/office/drawing/2014/main" id="{BB2D7E2A-AACB-8749-8B0F-A06BB3EF6A41}"/>
                  </a:ext>
                </a:extLst>
              </p:cNvPr>
              <p:cNvGrpSpPr/>
              <p:nvPr/>
            </p:nvGrpSpPr>
            <p:grpSpPr>
              <a:xfrm>
                <a:off x="4651724" y="2570529"/>
                <a:ext cx="1263985" cy="276999"/>
                <a:chOff x="5478925" y="1808122"/>
                <a:chExt cx="1263985" cy="276999"/>
              </a:xfrm>
            </p:grpSpPr>
            <p:sp>
              <p:nvSpPr>
                <p:cNvPr id="412" name="TextBox 411">
                  <a:extLst>
                    <a:ext uri="{FF2B5EF4-FFF2-40B4-BE49-F238E27FC236}">
                      <a16:creationId xmlns:a16="http://schemas.microsoft.com/office/drawing/2014/main" id="{848A2896-B016-9D4D-9934-E4DEE9263300}"/>
                    </a:ext>
                  </a:extLst>
                </p:cNvPr>
                <p:cNvSpPr txBox="1"/>
                <p:nvPr/>
              </p:nvSpPr>
              <p:spPr>
                <a:xfrm>
                  <a:off x="5478925" y="1808122"/>
                  <a:ext cx="1263985" cy="276999"/>
                </a:xfrm>
                <a:prstGeom prst="rect">
                  <a:avLst/>
                </a:prstGeom>
                <a:noFill/>
                <a:ln>
                  <a:noFill/>
                </a:ln>
              </p:spPr>
              <p:txBody>
                <a:bodyPr wrap="square">
                  <a:spAutoFit/>
                </a:bodyPr>
                <a:lstStyle/>
                <a:p>
                  <a:r>
                    <a:rPr lang="en-US" sz="1200" dirty="0">
                      <a:solidFill>
                        <a:srgbClr val="1A06AA"/>
                      </a:solidFill>
                    </a:rPr>
                    <a:t>Line flow limits</a:t>
                  </a:r>
                </a:p>
              </p:txBody>
            </p:sp>
            <p:cxnSp>
              <p:nvCxnSpPr>
                <p:cNvPr id="413" name="Connector: Elbow 1082">
                  <a:extLst>
                    <a:ext uri="{FF2B5EF4-FFF2-40B4-BE49-F238E27FC236}">
                      <a16:creationId xmlns:a16="http://schemas.microsoft.com/office/drawing/2014/main" id="{AC6B721D-F2C1-B94F-84F1-EAA3D8F84DAB}"/>
                    </a:ext>
                  </a:extLst>
                </p:cNvPr>
                <p:cNvCxnSpPr>
                  <a:cxnSpLocks/>
                </p:cNvCxnSpPr>
                <p:nvPr/>
              </p:nvCxnSpPr>
              <p:spPr>
                <a:xfrm rot="10800000" flipH="1" flipV="1">
                  <a:off x="6470777" y="1947827"/>
                  <a:ext cx="212265" cy="1"/>
                </a:xfrm>
                <a:prstGeom prst="bentConnector3">
                  <a:avLst>
                    <a:gd name="adj1" fmla="val 50000"/>
                  </a:avLst>
                </a:prstGeom>
                <a:ln>
                  <a:solidFill>
                    <a:srgbClr val="1A06AA"/>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401" name="Group 400">
              <a:extLst>
                <a:ext uri="{FF2B5EF4-FFF2-40B4-BE49-F238E27FC236}">
                  <a16:creationId xmlns:a16="http://schemas.microsoft.com/office/drawing/2014/main" id="{11F2CD70-C21B-0D47-B510-5DE58F411F61}"/>
                </a:ext>
              </a:extLst>
            </p:cNvPr>
            <p:cNvGrpSpPr/>
            <p:nvPr/>
          </p:nvGrpSpPr>
          <p:grpSpPr>
            <a:xfrm>
              <a:off x="174152" y="3312805"/>
              <a:ext cx="1956704" cy="302904"/>
              <a:chOff x="4651724" y="2544624"/>
              <a:chExt cx="1956704" cy="302904"/>
            </a:xfrm>
          </p:grpSpPr>
          <p:sp>
            <p:nvSpPr>
              <p:cNvPr id="406" name="Rectangle 405">
                <a:extLst>
                  <a:ext uri="{FF2B5EF4-FFF2-40B4-BE49-F238E27FC236}">
                    <a16:creationId xmlns:a16="http://schemas.microsoft.com/office/drawing/2014/main" id="{A548E90A-A7DF-2647-B351-918A75F76B31}"/>
                  </a:ext>
                </a:extLst>
              </p:cNvPr>
              <p:cNvSpPr/>
              <p:nvPr/>
            </p:nvSpPr>
            <p:spPr>
              <a:xfrm>
                <a:off x="6121689" y="2544624"/>
                <a:ext cx="486739" cy="302904"/>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7" name="Group 406">
                <a:extLst>
                  <a:ext uri="{FF2B5EF4-FFF2-40B4-BE49-F238E27FC236}">
                    <a16:creationId xmlns:a16="http://schemas.microsoft.com/office/drawing/2014/main" id="{D53E680D-A7B8-0947-BF29-8FDFC02BA670}"/>
                  </a:ext>
                </a:extLst>
              </p:cNvPr>
              <p:cNvGrpSpPr/>
              <p:nvPr/>
            </p:nvGrpSpPr>
            <p:grpSpPr>
              <a:xfrm>
                <a:off x="4651724" y="2570529"/>
                <a:ext cx="1263985" cy="276999"/>
                <a:chOff x="5478925" y="1808122"/>
                <a:chExt cx="1263985" cy="276999"/>
              </a:xfrm>
            </p:grpSpPr>
            <p:sp>
              <p:nvSpPr>
                <p:cNvPr id="408" name="TextBox 407">
                  <a:extLst>
                    <a:ext uri="{FF2B5EF4-FFF2-40B4-BE49-F238E27FC236}">
                      <a16:creationId xmlns:a16="http://schemas.microsoft.com/office/drawing/2014/main" id="{27E46D33-F2FB-9A43-B428-8DF60ECF7B73}"/>
                    </a:ext>
                  </a:extLst>
                </p:cNvPr>
                <p:cNvSpPr txBox="1"/>
                <p:nvPr/>
              </p:nvSpPr>
              <p:spPr>
                <a:xfrm>
                  <a:off x="5478925" y="1808122"/>
                  <a:ext cx="1263985" cy="276999"/>
                </a:xfrm>
                <a:prstGeom prst="rect">
                  <a:avLst/>
                </a:prstGeom>
                <a:noFill/>
                <a:ln>
                  <a:noFill/>
                </a:ln>
              </p:spPr>
              <p:txBody>
                <a:bodyPr wrap="square">
                  <a:spAutoFit/>
                </a:bodyPr>
                <a:lstStyle/>
                <a:p>
                  <a:r>
                    <a:rPr lang="en-US" sz="1200" dirty="0">
                      <a:solidFill>
                        <a:srgbClr val="1A06AA"/>
                      </a:solidFill>
                    </a:rPr>
                    <a:t>Voltage limits</a:t>
                  </a:r>
                </a:p>
              </p:txBody>
            </p:sp>
            <p:cxnSp>
              <p:nvCxnSpPr>
                <p:cNvPr id="409" name="Connector: Elbow 1082">
                  <a:extLst>
                    <a:ext uri="{FF2B5EF4-FFF2-40B4-BE49-F238E27FC236}">
                      <a16:creationId xmlns:a16="http://schemas.microsoft.com/office/drawing/2014/main" id="{1EF9ED44-1675-A94E-9A92-4D5815589E56}"/>
                    </a:ext>
                  </a:extLst>
                </p:cNvPr>
                <p:cNvCxnSpPr>
                  <a:cxnSpLocks/>
                </p:cNvCxnSpPr>
                <p:nvPr/>
              </p:nvCxnSpPr>
              <p:spPr>
                <a:xfrm rot="10800000" flipH="1" flipV="1">
                  <a:off x="6470777" y="1947827"/>
                  <a:ext cx="212265" cy="1"/>
                </a:xfrm>
                <a:prstGeom prst="bentConnector3">
                  <a:avLst>
                    <a:gd name="adj1" fmla="val 50000"/>
                  </a:avLst>
                </a:prstGeom>
                <a:ln>
                  <a:solidFill>
                    <a:srgbClr val="1A06AA"/>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402" name="Rectangle 401">
              <a:extLst>
                <a:ext uri="{FF2B5EF4-FFF2-40B4-BE49-F238E27FC236}">
                  <a16:creationId xmlns:a16="http://schemas.microsoft.com/office/drawing/2014/main" id="{9C4D7336-D6F9-9944-B7DB-E0112D12AA33}"/>
                </a:ext>
              </a:extLst>
            </p:cNvPr>
            <p:cNvSpPr/>
            <p:nvPr/>
          </p:nvSpPr>
          <p:spPr>
            <a:xfrm>
              <a:off x="2370120" y="2847894"/>
              <a:ext cx="1565883" cy="813690"/>
            </a:xfrm>
            <a:prstGeom prst="rect">
              <a:avLst/>
            </a:prstGeom>
            <a:solidFill>
              <a:srgbClr val="98C723">
                <a:alpha val="513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A</a:t>
              </a:r>
            </a:p>
          </p:txBody>
        </p:sp>
        <p:pic>
          <p:nvPicPr>
            <p:cNvPr id="403" name="Picture 402" descr="Text, letter&#10;&#10;Description automatically generated">
              <a:extLst>
                <a:ext uri="{FF2B5EF4-FFF2-40B4-BE49-F238E27FC236}">
                  <a16:creationId xmlns:a16="http://schemas.microsoft.com/office/drawing/2014/main" id="{598FC89E-0957-9345-95E0-B93785F2F0E0}"/>
                </a:ext>
              </a:extLst>
            </p:cNvPr>
            <p:cNvPicPr>
              <a:picLocks noChangeAspect="1"/>
            </p:cNvPicPr>
            <p:nvPr/>
          </p:nvPicPr>
          <p:blipFill rotWithShape="1">
            <a:blip r:embed="rId5">
              <a:extLst>
                <a:ext uri="{28A0092B-C50C-407E-A947-70E740481C1C}">
                  <a14:useLocalDpi xmlns:a14="http://schemas.microsoft.com/office/drawing/2010/main" val="0"/>
                </a:ext>
              </a:extLst>
            </a:blip>
            <a:srcRect t="84443"/>
            <a:stretch/>
          </p:blipFill>
          <p:spPr>
            <a:xfrm>
              <a:off x="210610" y="4410552"/>
              <a:ext cx="4923588" cy="688181"/>
            </a:xfrm>
            <a:prstGeom prst="rect">
              <a:avLst/>
            </a:prstGeom>
          </p:spPr>
        </p:pic>
        <p:sp>
          <p:nvSpPr>
            <p:cNvPr id="404" name="Rectangle 403">
              <a:extLst>
                <a:ext uri="{FF2B5EF4-FFF2-40B4-BE49-F238E27FC236}">
                  <a16:creationId xmlns:a16="http://schemas.microsoft.com/office/drawing/2014/main" id="{DF4F1B7C-C7A0-764B-A3D1-0BC17490548B}"/>
                </a:ext>
              </a:extLst>
            </p:cNvPr>
            <p:cNvSpPr/>
            <p:nvPr/>
          </p:nvSpPr>
          <p:spPr>
            <a:xfrm>
              <a:off x="1211171" y="4410551"/>
              <a:ext cx="2203131" cy="3043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5" name="Straight Arrow Connector 404">
              <a:extLst>
                <a:ext uri="{FF2B5EF4-FFF2-40B4-BE49-F238E27FC236}">
                  <a16:creationId xmlns:a16="http://schemas.microsoft.com/office/drawing/2014/main" id="{2B29AB0E-E7E4-734A-AA9C-83BB827243BE}"/>
                </a:ext>
              </a:extLst>
            </p:cNvPr>
            <p:cNvCxnSpPr>
              <a:cxnSpLocks/>
            </p:cNvCxnSpPr>
            <p:nvPr/>
          </p:nvCxnSpPr>
          <p:spPr>
            <a:xfrm flipH="1">
              <a:off x="2057400" y="3836777"/>
              <a:ext cx="255336" cy="5261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45" name="Group 144">
            <a:extLst>
              <a:ext uri="{FF2B5EF4-FFF2-40B4-BE49-F238E27FC236}">
                <a16:creationId xmlns:a16="http://schemas.microsoft.com/office/drawing/2014/main" id="{693E122A-C405-F542-98D8-5009618067E2}"/>
              </a:ext>
            </a:extLst>
          </p:cNvPr>
          <p:cNvGrpSpPr/>
          <p:nvPr/>
        </p:nvGrpSpPr>
        <p:grpSpPr>
          <a:xfrm>
            <a:off x="275105" y="1967676"/>
            <a:ext cx="4530703" cy="3584425"/>
            <a:chOff x="166577" y="717183"/>
            <a:chExt cx="4530703" cy="3584425"/>
          </a:xfrm>
        </p:grpSpPr>
        <p:grpSp>
          <p:nvGrpSpPr>
            <p:cNvPr id="146" name="Group 145">
              <a:extLst>
                <a:ext uri="{FF2B5EF4-FFF2-40B4-BE49-F238E27FC236}">
                  <a16:creationId xmlns:a16="http://schemas.microsoft.com/office/drawing/2014/main" id="{A3A97BB4-5B72-BC41-8B01-D5754EB9BA06}"/>
                </a:ext>
              </a:extLst>
            </p:cNvPr>
            <p:cNvGrpSpPr/>
            <p:nvPr/>
          </p:nvGrpSpPr>
          <p:grpSpPr>
            <a:xfrm>
              <a:off x="166577" y="717183"/>
              <a:ext cx="4530703" cy="3584425"/>
              <a:chOff x="-20769" y="798047"/>
              <a:chExt cx="4767300" cy="3771607"/>
            </a:xfrm>
          </p:grpSpPr>
          <p:grpSp>
            <p:nvGrpSpPr>
              <p:cNvPr id="149" name="Group 148">
                <a:extLst>
                  <a:ext uri="{FF2B5EF4-FFF2-40B4-BE49-F238E27FC236}">
                    <a16:creationId xmlns:a16="http://schemas.microsoft.com/office/drawing/2014/main" id="{CC0534A9-7A3C-144D-A7AA-E2FB14E7EE4F}"/>
                  </a:ext>
                </a:extLst>
              </p:cNvPr>
              <p:cNvGrpSpPr/>
              <p:nvPr/>
            </p:nvGrpSpPr>
            <p:grpSpPr>
              <a:xfrm>
                <a:off x="44752" y="798047"/>
                <a:ext cx="4701779" cy="3771607"/>
                <a:chOff x="-937047" y="643923"/>
                <a:chExt cx="4701779" cy="3771607"/>
              </a:xfrm>
            </p:grpSpPr>
            <p:sp>
              <p:nvSpPr>
                <p:cNvPr id="158" name="Rectangle 157">
                  <a:extLst>
                    <a:ext uri="{FF2B5EF4-FFF2-40B4-BE49-F238E27FC236}">
                      <a16:creationId xmlns:a16="http://schemas.microsoft.com/office/drawing/2014/main" id="{F384BDDC-41AC-3644-8239-82B7C6FAB690}"/>
                    </a:ext>
                  </a:extLst>
                </p:cNvPr>
                <p:cNvSpPr/>
                <p:nvPr/>
              </p:nvSpPr>
              <p:spPr>
                <a:xfrm>
                  <a:off x="-937047" y="2942766"/>
                  <a:ext cx="4635712" cy="10865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9" name="Rectangle 158">
                  <a:extLst>
                    <a:ext uri="{FF2B5EF4-FFF2-40B4-BE49-F238E27FC236}">
                      <a16:creationId xmlns:a16="http://schemas.microsoft.com/office/drawing/2014/main" id="{B7126F84-C94C-914C-96C8-94FCC51BBF2B}"/>
                    </a:ext>
                  </a:extLst>
                </p:cNvPr>
                <p:cNvSpPr/>
                <p:nvPr/>
              </p:nvSpPr>
              <p:spPr>
                <a:xfrm>
                  <a:off x="-926889" y="643923"/>
                  <a:ext cx="4669490" cy="744964"/>
                </a:xfrm>
                <a:prstGeom prst="rect">
                  <a:avLst/>
                </a:prstGeom>
                <a:solidFill>
                  <a:srgbClr val="DE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60" name="Group 159">
                  <a:extLst>
                    <a:ext uri="{FF2B5EF4-FFF2-40B4-BE49-F238E27FC236}">
                      <a16:creationId xmlns:a16="http://schemas.microsoft.com/office/drawing/2014/main" id="{4F6AB515-5BB0-7E4D-B469-39BCA3459BDC}"/>
                    </a:ext>
                  </a:extLst>
                </p:cNvPr>
                <p:cNvGrpSpPr/>
                <p:nvPr/>
              </p:nvGrpSpPr>
              <p:grpSpPr>
                <a:xfrm>
                  <a:off x="598724" y="1783302"/>
                  <a:ext cx="1586466" cy="677293"/>
                  <a:chOff x="2941979" y="3045350"/>
                  <a:chExt cx="3363405" cy="1041620"/>
                </a:xfrm>
              </p:grpSpPr>
              <p:sp>
                <p:nvSpPr>
                  <p:cNvPr id="219" name="Rectangle 218">
                    <a:extLst>
                      <a:ext uri="{FF2B5EF4-FFF2-40B4-BE49-F238E27FC236}">
                        <a16:creationId xmlns:a16="http://schemas.microsoft.com/office/drawing/2014/main" id="{0B607CEF-24F7-BC46-AA69-0119CF02FC3F}"/>
                      </a:ext>
                    </a:extLst>
                  </p:cNvPr>
                  <p:cNvSpPr/>
                  <p:nvPr/>
                </p:nvSpPr>
                <p:spPr>
                  <a:xfrm>
                    <a:off x="2941983" y="3045350"/>
                    <a:ext cx="3363401" cy="1041620"/>
                  </a:xfrm>
                  <a:prstGeom prst="rect">
                    <a:avLst/>
                  </a:prstGeom>
                  <a:solidFill>
                    <a:srgbClr val="FFF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4" name="TextBox 223">
                    <a:extLst>
                      <a:ext uri="{FF2B5EF4-FFF2-40B4-BE49-F238E27FC236}">
                        <a16:creationId xmlns:a16="http://schemas.microsoft.com/office/drawing/2014/main" id="{E519DFEF-03DA-0A4A-8370-EDEB3B89124D}"/>
                      </a:ext>
                    </a:extLst>
                  </p:cNvPr>
                  <p:cNvSpPr txBox="1"/>
                  <p:nvPr/>
                </p:nvSpPr>
                <p:spPr>
                  <a:xfrm>
                    <a:off x="2941979" y="3061712"/>
                    <a:ext cx="3226204" cy="994003"/>
                  </a:xfrm>
                  <a:prstGeom prst="rect">
                    <a:avLst/>
                  </a:prstGeom>
                  <a:noFill/>
                </p:spPr>
                <p:txBody>
                  <a:bodyPr wrap="square">
                    <a:spAutoFit/>
                  </a:bodyPr>
                  <a:lstStyle/>
                  <a:p>
                    <a:pPr algn="ctr"/>
                    <a:r>
                      <a:rPr lang="en-US" sz="1100" dirty="0">
                        <a:solidFill>
                          <a:schemeClr val="accent6">
                            <a:lumMod val="50000"/>
                          </a:schemeClr>
                        </a:solidFill>
                      </a:rPr>
                      <a:t> Distribution utility and LSE</a:t>
                    </a:r>
                  </a:p>
                  <a:p>
                    <a:pPr algn="ctr"/>
                    <a:r>
                      <a:rPr lang="en-US" sz="1100" dirty="0">
                        <a:solidFill>
                          <a:schemeClr val="accent6">
                            <a:lumMod val="50000"/>
                          </a:schemeClr>
                        </a:solidFill>
                      </a:rPr>
                      <a:t>(DSO)</a:t>
                    </a:r>
                  </a:p>
                </p:txBody>
              </p:sp>
            </p:grpSp>
            <p:cxnSp>
              <p:nvCxnSpPr>
                <p:cNvPr id="161" name="Straight Arrow Connector 160">
                  <a:extLst>
                    <a:ext uri="{FF2B5EF4-FFF2-40B4-BE49-F238E27FC236}">
                      <a16:creationId xmlns:a16="http://schemas.microsoft.com/office/drawing/2014/main" id="{E4E96C66-0A4C-6F44-88D6-8FAEA35947C2}"/>
                    </a:ext>
                  </a:extLst>
                </p:cNvPr>
                <p:cNvCxnSpPr>
                  <a:cxnSpLocks/>
                </p:cNvCxnSpPr>
                <p:nvPr/>
              </p:nvCxnSpPr>
              <p:spPr>
                <a:xfrm>
                  <a:off x="1076516" y="1409210"/>
                  <a:ext cx="0" cy="393081"/>
                </a:xfrm>
                <a:prstGeom prst="straightConnector1">
                  <a:avLst/>
                </a:prstGeom>
                <a:ln w="28575">
                  <a:solidFill>
                    <a:schemeClr val="accent1">
                      <a:lumMod val="75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7D5ECDBA-C534-7841-A659-A7B0AFED9092}"/>
                    </a:ext>
                  </a:extLst>
                </p:cNvPr>
                <p:cNvCxnSpPr>
                  <a:cxnSpLocks/>
                </p:cNvCxnSpPr>
                <p:nvPr/>
              </p:nvCxnSpPr>
              <p:spPr>
                <a:xfrm>
                  <a:off x="1551498" y="1394666"/>
                  <a:ext cx="0" cy="407625"/>
                </a:xfrm>
                <a:prstGeom prst="straightConnector1">
                  <a:avLst/>
                </a:prstGeom>
                <a:ln w="28575">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209BB315-80D6-9744-A58A-64F4011343DF}"/>
                    </a:ext>
                  </a:extLst>
                </p:cNvPr>
                <p:cNvCxnSpPr>
                  <a:cxnSpLocks/>
                </p:cNvCxnSpPr>
                <p:nvPr/>
              </p:nvCxnSpPr>
              <p:spPr>
                <a:xfrm>
                  <a:off x="1076516" y="2467880"/>
                  <a:ext cx="0" cy="499240"/>
                </a:xfrm>
                <a:prstGeom prst="straightConnector1">
                  <a:avLst/>
                </a:prstGeom>
                <a:ln w="28575">
                  <a:solidFill>
                    <a:schemeClr val="accent1">
                      <a:lumMod val="75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14E612F6-D3FE-7445-8C82-C8CE18BA0467}"/>
                    </a:ext>
                  </a:extLst>
                </p:cNvPr>
                <p:cNvCxnSpPr>
                  <a:cxnSpLocks/>
                </p:cNvCxnSpPr>
                <p:nvPr/>
              </p:nvCxnSpPr>
              <p:spPr>
                <a:xfrm>
                  <a:off x="1516288" y="2456293"/>
                  <a:ext cx="5758" cy="499240"/>
                </a:xfrm>
                <a:prstGeom prst="straightConnector1">
                  <a:avLst/>
                </a:prstGeom>
                <a:ln w="28575">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4FABB112-B155-5243-A578-871CF63E6347}"/>
                    </a:ext>
                  </a:extLst>
                </p:cNvPr>
                <p:cNvSpPr txBox="1"/>
                <p:nvPr/>
              </p:nvSpPr>
              <p:spPr>
                <a:xfrm>
                  <a:off x="-139718" y="3746640"/>
                  <a:ext cx="3063352" cy="300082"/>
                </a:xfrm>
                <a:prstGeom prst="rect">
                  <a:avLst/>
                </a:prstGeom>
                <a:noFill/>
              </p:spPr>
              <p:txBody>
                <a:bodyPr wrap="square">
                  <a:spAutoFit/>
                </a:bodyPr>
                <a:lstStyle/>
                <a:p>
                  <a:pPr algn="ctr"/>
                  <a:r>
                    <a:rPr lang="en-US" sz="1200" dirty="0">
                      <a:solidFill>
                        <a:schemeClr val="accent6">
                          <a:lumMod val="50000"/>
                        </a:schemeClr>
                      </a:solidFill>
                    </a:rPr>
                    <a:t>Retail customers in distribution systems</a:t>
                  </a:r>
                </a:p>
              </p:txBody>
            </p:sp>
            <p:grpSp>
              <p:nvGrpSpPr>
                <p:cNvPr id="166" name="Group 165">
                  <a:extLst>
                    <a:ext uri="{FF2B5EF4-FFF2-40B4-BE49-F238E27FC236}">
                      <a16:creationId xmlns:a16="http://schemas.microsoft.com/office/drawing/2014/main" id="{1DA93EE9-AE27-A546-91AE-CC44DB5B847D}"/>
                    </a:ext>
                  </a:extLst>
                </p:cNvPr>
                <p:cNvGrpSpPr/>
                <p:nvPr/>
              </p:nvGrpSpPr>
              <p:grpSpPr>
                <a:xfrm>
                  <a:off x="-613563" y="4112051"/>
                  <a:ext cx="2734522" cy="303479"/>
                  <a:chOff x="-461032" y="4191480"/>
                  <a:chExt cx="4276064" cy="466726"/>
                </a:xfrm>
              </p:grpSpPr>
              <p:grpSp>
                <p:nvGrpSpPr>
                  <p:cNvPr id="189" name="Group 188">
                    <a:extLst>
                      <a:ext uri="{FF2B5EF4-FFF2-40B4-BE49-F238E27FC236}">
                        <a16:creationId xmlns:a16="http://schemas.microsoft.com/office/drawing/2014/main" id="{C8204527-C2B3-9247-8037-F9A6312F5179}"/>
                      </a:ext>
                    </a:extLst>
                  </p:cNvPr>
                  <p:cNvGrpSpPr/>
                  <p:nvPr/>
                </p:nvGrpSpPr>
                <p:grpSpPr>
                  <a:xfrm>
                    <a:off x="-461032" y="4193763"/>
                    <a:ext cx="1978563" cy="464443"/>
                    <a:chOff x="-463601" y="4298853"/>
                    <a:chExt cx="1978563" cy="464443"/>
                  </a:xfrm>
                </p:grpSpPr>
                <p:cxnSp>
                  <p:nvCxnSpPr>
                    <p:cNvPr id="212" name="Straight Arrow Connector 211">
                      <a:extLst>
                        <a:ext uri="{FF2B5EF4-FFF2-40B4-BE49-F238E27FC236}">
                          <a16:creationId xmlns:a16="http://schemas.microsoft.com/office/drawing/2014/main" id="{CD0BB498-E2AC-B040-95C7-C8D558171A46}"/>
                        </a:ext>
                      </a:extLst>
                    </p:cNvPr>
                    <p:cNvCxnSpPr>
                      <a:cxnSpLocks/>
                    </p:cNvCxnSpPr>
                    <p:nvPr/>
                  </p:nvCxnSpPr>
                  <p:spPr>
                    <a:xfrm>
                      <a:off x="-255465" y="4763296"/>
                      <a:ext cx="969748" cy="0"/>
                    </a:xfrm>
                    <a:prstGeom prst="straightConnector1">
                      <a:avLst/>
                    </a:prstGeom>
                    <a:ln w="1905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7" name="TextBox 216">
                      <a:extLst>
                        <a:ext uri="{FF2B5EF4-FFF2-40B4-BE49-F238E27FC236}">
                          <a16:creationId xmlns:a16="http://schemas.microsoft.com/office/drawing/2014/main" id="{E3C08CCE-8D1D-D94E-BCA1-A5B11FEA5DF8}"/>
                        </a:ext>
                      </a:extLst>
                    </p:cNvPr>
                    <p:cNvSpPr txBox="1"/>
                    <p:nvPr/>
                  </p:nvSpPr>
                  <p:spPr>
                    <a:xfrm>
                      <a:off x="-463601" y="4298853"/>
                      <a:ext cx="1978563" cy="426001"/>
                    </a:xfrm>
                    <a:prstGeom prst="rect">
                      <a:avLst/>
                    </a:prstGeom>
                    <a:noFill/>
                  </p:spPr>
                  <p:txBody>
                    <a:bodyPr wrap="square">
                      <a:spAutoFit/>
                    </a:bodyPr>
                    <a:lstStyle/>
                    <a:p>
                      <a:pPr algn="ctr"/>
                      <a:r>
                        <a:rPr lang="en-US" sz="1100" dirty="0">
                          <a:solidFill>
                            <a:schemeClr val="accent6">
                              <a:lumMod val="50000"/>
                            </a:schemeClr>
                          </a:solidFill>
                        </a:rPr>
                        <a:t>Power flow (kW)</a:t>
                      </a:r>
                    </a:p>
                  </p:txBody>
                </p:sp>
              </p:grpSp>
              <p:grpSp>
                <p:nvGrpSpPr>
                  <p:cNvPr id="190" name="Group 189">
                    <a:extLst>
                      <a:ext uri="{FF2B5EF4-FFF2-40B4-BE49-F238E27FC236}">
                        <a16:creationId xmlns:a16="http://schemas.microsoft.com/office/drawing/2014/main" id="{198B3BAB-A6D5-C147-8D8F-0BD84EA1AE9B}"/>
                      </a:ext>
                    </a:extLst>
                  </p:cNvPr>
                  <p:cNvGrpSpPr/>
                  <p:nvPr/>
                </p:nvGrpSpPr>
                <p:grpSpPr>
                  <a:xfrm>
                    <a:off x="1766007" y="4191480"/>
                    <a:ext cx="2049025" cy="466726"/>
                    <a:chOff x="8164184" y="5162107"/>
                    <a:chExt cx="2049025" cy="466726"/>
                  </a:xfrm>
                </p:grpSpPr>
                <p:cxnSp>
                  <p:nvCxnSpPr>
                    <p:cNvPr id="208" name="Straight Arrow Connector 207">
                      <a:extLst>
                        <a:ext uri="{FF2B5EF4-FFF2-40B4-BE49-F238E27FC236}">
                          <a16:creationId xmlns:a16="http://schemas.microsoft.com/office/drawing/2014/main" id="{EEFE80FF-5D01-7C4E-A740-728839C32BB6}"/>
                        </a:ext>
                      </a:extLst>
                    </p:cNvPr>
                    <p:cNvCxnSpPr>
                      <a:cxnSpLocks/>
                    </p:cNvCxnSpPr>
                    <p:nvPr/>
                  </p:nvCxnSpPr>
                  <p:spPr>
                    <a:xfrm>
                      <a:off x="8641887" y="5628833"/>
                      <a:ext cx="761516" cy="0"/>
                    </a:xfrm>
                    <a:prstGeom prst="straightConnector1">
                      <a:avLst/>
                    </a:prstGeom>
                    <a:ln w="19050">
                      <a:solidFill>
                        <a:schemeClr val="accent1">
                          <a:lumMod val="75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1" name="TextBox 210">
                      <a:extLst>
                        <a:ext uri="{FF2B5EF4-FFF2-40B4-BE49-F238E27FC236}">
                          <a16:creationId xmlns:a16="http://schemas.microsoft.com/office/drawing/2014/main" id="{47C3816B-7FA5-5643-B89D-66C64CDFE0E3}"/>
                        </a:ext>
                      </a:extLst>
                    </p:cNvPr>
                    <p:cNvSpPr txBox="1"/>
                    <p:nvPr/>
                  </p:nvSpPr>
                  <p:spPr>
                    <a:xfrm>
                      <a:off x="8164184" y="5162107"/>
                      <a:ext cx="2049025" cy="423345"/>
                    </a:xfrm>
                    <a:prstGeom prst="rect">
                      <a:avLst/>
                    </a:prstGeom>
                    <a:noFill/>
                  </p:spPr>
                  <p:txBody>
                    <a:bodyPr wrap="square">
                      <a:spAutoFit/>
                    </a:bodyPr>
                    <a:lstStyle/>
                    <a:p>
                      <a:pPr algn="ctr"/>
                      <a:r>
                        <a:rPr lang="en-US" sz="1100" dirty="0">
                          <a:solidFill>
                            <a:schemeClr val="accent6">
                              <a:lumMod val="50000"/>
                            </a:schemeClr>
                          </a:solidFill>
                        </a:rPr>
                        <a:t>Financial flow ($)</a:t>
                      </a:r>
                    </a:p>
                  </p:txBody>
                </p:sp>
              </p:grpSp>
            </p:grpSp>
            <p:sp>
              <p:nvSpPr>
                <p:cNvPr id="167" name="TextBox 166">
                  <a:extLst>
                    <a:ext uri="{FF2B5EF4-FFF2-40B4-BE49-F238E27FC236}">
                      <a16:creationId xmlns:a16="http://schemas.microsoft.com/office/drawing/2014/main" id="{C0DA027D-F8C2-3949-B4DD-B729C2992A10}"/>
                    </a:ext>
                  </a:extLst>
                </p:cNvPr>
                <p:cNvSpPr txBox="1"/>
                <p:nvPr/>
              </p:nvSpPr>
              <p:spPr>
                <a:xfrm>
                  <a:off x="-744686" y="745389"/>
                  <a:ext cx="3989039" cy="485774"/>
                </a:xfrm>
                <a:prstGeom prst="rect">
                  <a:avLst/>
                </a:prstGeom>
                <a:noFill/>
                <a:ln>
                  <a:noFill/>
                </a:ln>
              </p:spPr>
              <p:txBody>
                <a:bodyPr wrap="square">
                  <a:spAutoFit/>
                </a:bodyPr>
                <a:lstStyle/>
                <a:p>
                  <a:pPr algn="ctr"/>
                  <a:r>
                    <a:rPr lang="en-US" sz="1200" dirty="0">
                      <a:solidFill>
                        <a:schemeClr val="accent6">
                          <a:lumMod val="50000"/>
                        </a:schemeClr>
                      </a:solidFill>
                    </a:rPr>
                    <a:t>Wholesale electricity market</a:t>
                  </a:r>
                </a:p>
                <a:p>
                  <a:pPr algn="ctr"/>
                  <a:r>
                    <a:rPr lang="en-US" sz="1200" dirty="0">
                      <a:solidFill>
                        <a:schemeClr val="accent6">
                          <a:lumMod val="50000"/>
                        </a:schemeClr>
                      </a:solidFill>
                    </a:rPr>
                    <a:t>(ISO)</a:t>
                  </a:r>
                </a:p>
              </p:txBody>
            </p:sp>
            <p:grpSp>
              <p:nvGrpSpPr>
                <p:cNvPr id="168" name="Group 167">
                  <a:extLst>
                    <a:ext uri="{FF2B5EF4-FFF2-40B4-BE49-F238E27FC236}">
                      <a16:creationId xmlns:a16="http://schemas.microsoft.com/office/drawing/2014/main" id="{1742B5A6-8CEC-B943-B5E4-627411AFF138}"/>
                    </a:ext>
                  </a:extLst>
                </p:cNvPr>
                <p:cNvGrpSpPr/>
                <p:nvPr/>
              </p:nvGrpSpPr>
              <p:grpSpPr>
                <a:xfrm>
                  <a:off x="562372" y="3059009"/>
                  <a:ext cx="1574463" cy="677293"/>
                  <a:chOff x="-499151" y="2852235"/>
                  <a:chExt cx="1577981" cy="677293"/>
                </a:xfrm>
              </p:grpSpPr>
              <p:sp>
                <p:nvSpPr>
                  <p:cNvPr id="187" name="Rectangle 186">
                    <a:extLst>
                      <a:ext uri="{FF2B5EF4-FFF2-40B4-BE49-F238E27FC236}">
                        <a16:creationId xmlns:a16="http://schemas.microsoft.com/office/drawing/2014/main" id="{A05D6D25-3A2D-DC4C-8423-C819B55EBF0B}"/>
                      </a:ext>
                    </a:extLst>
                  </p:cNvPr>
                  <p:cNvSpPr/>
                  <p:nvPr/>
                </p:nvSpPr>
                <p:spPr>
                  <a:xfrm>
                    <a:off x="-499151" y="2852235"/>
                    <a:ext cx="1577981" cy="677293"/>
                  </a:xfrm>
                  <a:prstGeom prst="rect">
                    <a:avLst/>
                  </a:prstGeom>
                  <a:solidFill>
                    <a:srgbClr val="FFF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8" name="TextBox 187">
                    <a:extLst>
                      <a:ext uri="{FF2B5EF4-FFF2-40B4-BE49-F238E27FC236}">
                        <a16:creationId xmlns:a16="http://schemas.microsoft.com/office/drawing/2014/main" id="{9117F1C6-2595-4249-B0A8-E92C3DD6DCC0}"/>
                      </a:ext>
                    </a:extLst>
                  </p:cNvPr>
                  <p:cNvSpPr txBox="1"/>
                  <p:nvPr/>
                </p:nvSpPr>
                <p:spPr>
                  <a:xfrm>
                    <a:off x="-412155" y="2951370"/>
                    <a:ext cx="1371735" cy="291464"/>
                  </a:xfrm>
                  <a:prstGeom prst="rect">
                    <a:avLst/>
                  </a:prstGeom>
                  <a:noFill/>
                </p:spPr>
                <p:txBody>
                  <a:bodyPr wrap="square">
                    <a:spAutoFit/>
                  </a:bodyPr>
                  <a:lstStyle/>
                  <a:p>
                    <a:pPr algn="ctr"/>
                    <a:r>
                      <a:rPr lang="en-US" sz="1200" dirty="0">
                        <a:solidFill>
                          <a:schemeClr val="accent6">
                            <a:lumMod val="50000"/>
                          </a:schemeClr>
                        </a:solidFill>
                      </a:rPr>
                      <a:t>DSO customers </a:t>
                    </a:r>
                  </a:p>
                </p:txBody>
              </p:sp>
            </p:grpSp>
            <p:grpSp>
              <p:nvGrpSpPr>
                <p:cNvPr id="169" name="Group 168">
                  <a:extLst>
                    <a:ext uri="{FF2B5EF4-FFF2-40B4-BE49-F238E27FC236}">
                      <a16:creationId xmlns:a16="http://schemas.microsoft.com/office/drawing/2014/main" id="{A00B3298-DA27-3A4B-AC44-CAD4D19D59C2}"/>
                    </a:ext>
                  </a:extLst>
                </p:cNvPr>
                <p:cNvGrpSpPr/>
                <p:nvPr/>
              </p:nvGrpSpPr>
              <p:grpSpPr>
                <a:xfrm>
                  <a:off x="2334371" y="1793941"/>
                  <a:ext cx="1430361" cy="677293"/>
                  <a:chOff x="2751311" y="2824040"/>
                  <a:chExt cx="3367987" cy="1041620"/>
                </a:xfrm>
                <a:solidFill>
                  <a:schemeClr val="accent6">
                    <a:lumMod val="20000"/>
                    <a:lumOff val="80000"/>
                  </a:schemeClr>
                </a:solidFill>
              </p:grpSpPr>
              <p:sp>
                <p:nvSpPr>
                  <p:cNvPr id="185" name="Rectangle 184">
                    <a:extLst>
                      <a:ext uri="{FF2B5EF4-FFF2-40B4-BE49-F238E27FC236}">
                        <a16:creationId xmlns:a16="http://schemas.microsoft.com/office/drawing/2014/main" id="{6707DBDE-632B-FC4F-BCA4-1004E470D854}"/>
                      </a:ext>
                    </a:extLst>
                  </p:cNvPr>
                  <p:cNvSpPr/>
                  <p:nvPr/>
                </p:nvSpPr>
                <p:spPr>
                  <a:xfrm>
                    <a:off x="2992174" y="2824040"/>
                    <a:ext cx="2971558" cy="10416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6" name="TextBox 185">
                    <a:extLst>
                      <a:ext uri="{FF2B5EF4-FFF2-40B4-BE49-F238E27FC236}">
                        <a16:creationId xmlns:a16="http://schemas.microsoft.com/office/drawing/2014/main" id="{33D32128-D160-E743-8A04-35925E694F0F}"/>
                      </a:ext>
                    </a:extLst>
                  </p:cNvPr>
                  <p:cNvSpPr txBox="1"/>
                  <p:nvPr/>
                </p:nvSpPr>
                <p:spPr>
                  <a:xfrm>
                    <a:off x="2751311" y="2924045"/>
                    <a:ext cx="3367987" cy="747080"/>
                  </a:xfrm>
                  <a:prstGeom prst="rect">
                    <a:avLst/>
                  </a:prstGeom>
                  <a:noFill/>
                </p:spPr>
                <p:txBody>
                  <a:bodyPr wrap="square">
                    <a:spAutoFit/>
                  </a:bodyPr>
                  <a:lstStyle/>
                  <a:p>
                    <a:pPr algn="ctr"/>
                    <a:r>
                      <a:rPr lang="en-US" sz="1200" dirty="0">
                        <a:solidFill>
                          <a:schemeClr val="accent6">
                            <a:lumMod val="50000"/>
                          </a:schemeClr>
                        </a:solidFill>
                      </a:rPr>
                      <a:t>DER aggregator (DERA)</a:t>
                    </a:r>
                  </a:p>
                </p:txBody>
              </p:sp>
            </p:grpSp>
            <p:grpSp>
              <p:nvGrpSpPr>
                <p:cNvPr id="170" name="Group 169">
                  <a:extLst>
                    <a:ext uri="{FF2B5EF4-FFF2-40B4-BE49-F238E27FC236}">
                      <a16:creationId xmlns:a16="http://schemas.microsoft.com/office/drawing/2014/main" id="{E72BC6EC-BE2C-2F48-8392-2C0B96EA2266}"/>
                    </a:ext>
                  </a:extLst>
                </p:cNvPr>
                <p:cNvGrpSpPr/>
                <p:nvPr/>
              </p:nvGrpSpPr>
              <p:grpSpPr>
                <a:xfrm>
                  <a:off x="2184974" y="3011842"/>
                  <a:ext cx="1526435" cy="677293"/>
                  <a:chOff x="3028665" y="2788971"/>
                  <a:chExt cx="3236137" cy="1041620"/>
                </a:xfrm>
                <a:solidFill>
                  <a:schemeClr val="accent6">
                    <a:lumMod val="20000"/>
                    <a:lumOff val="80000"/>
                  </a:schemeClr>
                </a:solidFill>
              </p:grpSpPr>
              <p:sp>
                <p:nvSpPr>
                  <p:cNvPr id="183" name="Rectangle 182">
                    <a:extLst>
                      <a:ext uri="{FF2B5EF4-FFF2-40B4-BE49-F238E27FC236}">
                        <a16:creationId xmlns:a16="http://schemas.microsoft.com/office/drawing/2014/main" id="{BAECFD09-CF45-5748-B4F4-FB7BCBBEAF10}"/>
                      </a:ext>
                    </a:extLst>
                  </p:cNvPr>
                  <p:cNvSpPr/>
                  <p:nvPr/>
                </p:nvSpPr>
                <p:spPr>
                  <a:xfrm>
                    <a:off x="3237119" y="2788971"/>
                    <a:ext cx="2770715" cy="10416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84" name="TextBox 183">
                    <a:extLst>
                      <a:ext uri="{FF2B5EF4-FFF2-40B4-BE49-F238E27FC236}">
                        <a16:creationId xmlns:a16="http://schemas.microsoft.com/office/drawing/2014/main" id="{7408B007-556A-4540-8D4E-41069CFFA031}"/>
                      </a:ext>
                    </a:extLst>
                  </p:cNvPr>
                  <p:cNvSpPr txBox="1"/>
                  <p:nvPr/>
                </p:nvSpPr>
                <p:spPr>
                  <a:xfrm>
                    <a:off x="3028665" y="3007165"/>
                    <a:ext cx="3236137" cy="448248"/>
                  </a:xfrm>
                  <a:prstGeom prst="rect">
                    <a:avLst/>
                  </a:prstGeom>
                  <a:noFill/>
                </p:spPr>
                <p:txBody>
                  <a:bodyPr wrap="square">
                    <a:spAutoFit/>
                  </a:bodyPr>
                  <a:lstStyle/>
                  <a:p>
                    <a:pPr algn="ctr"/>
                    <a:r>
                      <a:rPr lang="en-US" sz="1200" dirty="0">
                        <a:solidFill>
                          <a:schemeClr val="accent6">
                            <a:lumMod val="50000"/>
                          </a:schemeClr>
                        </a:solidFill>
                      </a:rPr>
                      <a:t>DERA customers </a:t>
                    </a:r>
                  </a:p>
                </p:txBody>
              </p:sp>
            </p:grpSp>
            <p:cxnSp>
              <p:nvCxnSpPr>
                <p:cNvPr id="171" name="Straight Arrow Connector 170">
                  <a:extLst>
                    <a:ext uri="{FF2B5EF4-FFF2-40B4-BE49-F238E27FC236}">
                      <a16:creationId xmlns:a16="http://schemas.microsoft.com/office/drawing/2014/main" id="{18D708AD-1E7D-224C-AF5F-E36CB93CBA0E}"/>
                    </a:ext>
                  </a:extLst>
                </p:cNvPr>
                <p:cNvCxnSpPr>
                  <a:cxnSpLocks/>
                </p:cNvCxnSpPr>
                <p:nvPr/>
              </p:nvCxnSpPr>
              <p:spPr>
                <a:xfrm>
                  <a:off x="3067664" y="2464342"/>
                  <a:ext cx="0" cy="499240"/>
                </a:xfrm>
                <a:prstGeom prst="straightConnector1">
                  <a:avLst/>
                </a:prstGeom>
                <a:ln w="28575">
                  <a:solidFill>
                    <a:schemeClr val="accent1">
                      <a:lumMod val="75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72" name="Group 171">
                  <a:extLst>
                    <a:ext uri="{FF2B5EF4-FFF2-40B4-BE49-F238E27FC236}">
                      <a16:creationId xmlns:a16="http://schemas.microsoft.com/office/drawing/2014/main" id="{35987684-B64D-A64E-8DE9-ADBFA7DAD683}"/>
                    </a:ext>
                  </a:extLst>
                </p:cNvPr>
                <p:cNvGrpSpPr/>
                <p:nvPr/>
              </p:nvGrpSpPr>
              <p:grpSpPr>
                <a:xfrm>
                  <a:off x="1941722" y="2094655"/>
                  <a:ext cx="893165" cy="858750"/>
                  <a:chOff x="2510613" y="2165819"/>
                  <a:chExt cx="893165" cy="858750"/>
                </a:xfrm>
              </p:grpSpPr>
              <p:cxnSp>
                <p:nvCxnSpPr>
                  <p:cNvPr id="178" name="Straight Arrow Connector 177">
                    <a:extLst>
                      <a:ext uri="{FF2B5EF4-FFF2-40B4-BE49-F238E27FC236}">
                        <a16:creationId xmlns:a16="http://schemas.microsoft.com/office/drawing/2014/main" id="{22FBB70E-DFE7-D54A-A4ED-7F32DFE07C38}"/>
                      </a:ext>
                    </a:extLst>
                  </p:cNvPr>
                  <p:cNvCxnSpPr>
                    <a:cxnSpLocks/>
                  </p:cNvCxnSpPr>
                  <p:nvPr/>
                </p:nvCxnSpPr>
                <p:spPr>
                  <a:xfrm flipV="1">
                    <a:off x="2716305" y="2165819"/>
                    <a:ext cx="314492" cy="4843"/>
                  </a:xfrm>
                  <a:prstGeom prst="straightConnector1">
                    <a:avLst/>
                  </a:prstGeom>
                  <a:ln w="28575">
                    <a:solidFill>
                      <a:schemeClr val="accent1">
                        <a:lumMod val="75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79" name="Group 178">
                    <a:extLst>
                      <a:ext uri="{FF2B5EF4-FFF2-40B4-BE49-F238E27FC236}">
                        <a16:creationId xmlns:a16="http://schemas.microsoft.com/office/drawing/2014/main" id="{BFF84DCF-A08D-A64E-90CC-30E34F4D3A5E}"/>
                      </a:ext>
                    </a:extLst>
                  </p:cNvPr>
                  <p:cNvGrpSpPr/>
                  <p:nvPr/>
                </p:nvGrpSpPr>
                <p:grpSpPr>
                  <a:xfrm>
                    <a:off x="2510613" y="2535506"/>
                    <a:ext cx="893165" cy="489063"/>
                    <a:chOff x="5321562" y="4372774"/>
                    <a:chExt cx="2288785" cy="752137"/>
                  </a:xfrm>
                </p:grpSpPr>
                <p:cxnSp>
                  <p:nvCxnSpPr>
                    <p:cNvPr id="180" name="Connector: Elbow 156">
                      <a:extLst>
                        <a:ext uri="{FF2B5EF4-FFF2-40B4-BE49-F238E27FC236}">
                          <a16:creationId xmlns:a16="http://schemas.microsoft.com/office/drawing/2014/main" id="{D1A827E8-E345-4545-9172-5FDEF2F0A974}"/>
                        </a:ext>
                      </a:extLst>
                    </p:cNvPr>
                    <p:cNvCxnSpPr>
                      <a:cxnSpLocks/>
                    </p:cNvCxnSpPr>
                    <p:nvPr/>
                  </p:nvCxnSpPr>
                  <p:spPr>
                    <a:xfrm>
                      <a:off x="5321562" y="4647049"/>
                      <a:ext cx="2288785" cy="477862"/>
                    </a:xfrm>
                    <a:prstGeom prst="bentConnector3">
                      <a:avLst>
                        <a:gd name="adj1" fmla="val 99637"/>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5ED8B4FD-3052-F143-915E-465FC23FC053}"/>
                        </a:ext>
                      </a:extLst>
                    </p:cNvPr>
                    <p:cNvCxnSpPr>
                      <a:cxnSpLocks/>
                    </p:cNvCxnSpPr>
                    <p:nvPr/>
                  </p:nvCxnSpPr>
                  <p:spPr>
                    <a:xfrm>
                      <a:off x="5321562" y="4372774"/>
                      <a:ext cx="0" cy="274275"/>
                    </a:xfrm>
                    <a:prstGeom prst="straightConnector1">
                      <a:avLst/>
                    </a:prstGeom>
                    <a:ln w="28575">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cxnSp>
              <p:nvCxnSpPr>
                <p:cNvPr id="173" name="Straight Arrow Connector 172">
                  <a:extLst>
                    <a:ext uri="{FF2B5EF4-FFF2-40B4-BE49-F238E27FC236}">
                      <a16:creationId xmlns:a16="http://schemas.microsoft.com/office/drawing/2014/main" id="{8C87A8C5-E8FD-2145-BB46-EB6C4EEF8924}"/>
                    </a:ext>
                  </a:extLst>
                </p:cNvPr>
                <p:cNvCxnSpPr>
                  <a:cxnSpLocks/>
                </p:cNvCxnSpPr>
                <p:nvPr/>
              </p:nvCxnSpPr>
              <p:spPr>
                <a:xfrm>
                  <a:off x="3075498" y="1436407"/>
                  <a:ext cx="0" cy="357534"/>
                </a:xfrm>
                <a:prstGeom prst="straightConnector1">
                  <a:avLst/>
                </a:prstGeom>
                <a:ln w="28575">
                  <a:solidFill>
                    <a:schemeClr val="accent1">
                      <a:lumMod val="75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74" name="Group 173">
                  <a:extLst>
                    <a:ext uri="{FF2B5EF4-FFF2-40B4-BE49-F238E27FC236}">
                      <a16:creationId xmlns:a16="http://schemas.microsoft.com/office/drawing/2014/main" id="{73EF99E7-E513-4E42-99E9-378370900411}"/>
                    </a:ext>
                  </a:extLst>
                </p:cNvPr>
                <p:cNvGrpSpPr/>
                <p:nvPr/>
              </p:nvGrpSpPr>
              <p:grpSpPr>
                <a:xfrm>
                  <a:off x="2354191" y="2464342"/>
                  <a:ext cx="1007410" cy="1951188"/>
                  <a:chOff x="2707693" y="2696531"/>
                  <a:chExt cx="1007410" cy="1951188"/>
                </a:xfrm>
              </p:grpSpPr>
              <p:cxnSp>
                <p:nvCxnSpPr>
                  <p:cNvPr id="175" name="Straight Arrow Connector 174">
                    <a:extLst>
                      <a:ext uri="{FF2B5EF4-FFF2-40B4-BE49-F238E27FC236}">
                        <a16:creationId xmlns:a16="http://schemas.microsoft.com/office/drawing/2014/main" id="{E5B7C9E8-A05A-E941-A6BC-04709B9902CF}"/>
                      </a:ext>
                    </a:extLst>
                  </p:cNvPr>
                  <p:cNvCxnSpPr>
                    <a:cxnSpLocks/>
                  </p:cNvCxnSpPr>
                  <p:nvPr/>
                </p:nvCxnSpPr>
                <p:spPr>
                  <a:xfrm>
                    <a:off x="3715103" y="2696531"/>
                    <a:ext cx="0" cy="499240"/>
                  </a:xfrm>
                  <a:prstGeom prst="straightConnector1">
                    <a:avLst/>
                  </a:prstGeom>
                  <a:ln w="28575">
                    <a:solidFill>
                      <a:srgbClr val="FFC00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972BA252-5C4F-7941-B00C-EEC593CDE40F}"/>
                      </a:ext>
                    </a:extLst>
                  </p:cNvPr>
                  <p:cNvCxnSpPr>
                    <a:cxnSpLocks/>
                  </p:cNvCxnSpPr>
                  <p:nvPr/>
                </p:nvCxnSpPr>
                <p:spPr>
                  <a:xfrm>
                    <a:off x="2877449" y="4647719"/>
                    <a:ext cx="457200" cy="0"/>
                  </a:xfrm>
                  <a:prstGeom prst="straightConnector1">
                    <a:avLst/>
                  </a:prstGeom>
                  <a:ln w="19050">
                    <a:solidFill>
                      <a:srgbClr val="FFC000"/>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1EE1A8E4-5419-494B-837F-20C8AEC5E878}"/>
                      </a:ext>
                    </a:extLst>
                  </p:cNvPr>
                  <p:cNvSpPr txBox="1"/>
                  <p:nvPr/>
                </p:nvSpPr>
                <p:spPr>
                  <a:xfrm>
                    <a:off x="2707693" y="4319973"/>
                    <a:ext cx="796712" cy="276999"/>
                  </a:xfrm>
                  <a:prstGeom prst="rect">
                    <a:avLst/>
                  </a:prstGeom>
                  <a:noFill/>
                </p:spPr>
                <p:txBody>
                  <a:bodyPr wrap="square">
                    <a:spAutoFit/>
                  </a:bodyPr>
                  <a:lstStyle/>
                  <a:p>
                    <a:pPr algn="ctr"/>
                    <a:r>
                      <a:rPr lang="en-US" sz="1100" dirty="0">
                        <a:solidFill>
                          <a:schemeClr val="accent6">
                            <a:lumMod val="50000"/>
                          </a:schemeClr>
                        </a:solidFill>
                      </a:rPr>
                      <a:t>Control </a:t>
                    </a:r>
                  </a:p>
                </p:txBody>
              </p:sp>
            </p:grpSp>
          </p:grpSp>
          <p:sp>
            <p:nvSpPr>
              <p:cNvPr id="150" name="Rectangle 149">
                <a:extLst>
                  <a:ext uri="{FF2B5EF4-FFF2-40B4-BE49-F238E27FC236}">
                    <a16:creationId xmlns:a16="http://schemas.microsoft.com/office/drawing/2014/main" id="{DD661778-BAB5-074D-823B-56146A0DEEAA}"/>
                  </a:ext>
                </a:extLst>
              </p:cNvPr>
              <p:cNvSpPr/>
              <p:nvPr/>
            </p:nvSpPr>
            <p:spPr>
              <a:xfrm>
                <a:off x="62150" y="1977474"/>
                <a:ext cx="1263640" cy="67729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1" name="TextBox 150">
                <a:extLst>
                  <a:ext uri="{FF2B5EF4-FFF2-40B4-BE49-F238E27FC236}">
                    <a16:creationId xmlns:a16="http://schemas.microsoft.com/office/drawing/2014/main" id="{5231403E-D98A-5144-9E55-E107BCFDD7B0}"/>
                  </a:ext>
                </a:extLst>
              </p:cNvPr>
              <p:cNvSpPr txBox="1"/>
              <p:nvPr/>
            </p:nvSpPr>
            <p:spPr>
              <a:xfrm>
                <a:off x="-20769" y="2043094"/>
                <a:ext cx="1396990" cy="485774"/>
              </a:xfrm>
              <a:prstGeom prst="rect">
                <a:avLst/>
              </a:prstGeom>
              <a:noFill/>
            </p:spPr>
            <p:txBody>
              <a:bodyPr wrap="square">
                <a:spAutoFit/>
              </a:bodyPr>
              <a:lstStyle/>
              <a:p>
                <a:pPr algn="ctr"/>
                <a:r>
                  <a:rPr lang="en-US" sz="1200" dirty="0">
                    <a:solidFill>
                      <a:schemeClr val="accent6">
                        <a:lumMod val="50000"/>
                      </a:schemeClr>
                    </a:solidFill>
                  </a:rPr>
                  <a:t>DER aggregator (DERA)</a:t>
                </a:r>
              </a:p>
            </p:txBody>
          </p:sp>
          <p:sp>
            <p:nvSpPr>
              <p:cNvPr id="152" name="Rectangle 151">
                <a:extLst>
                  <a:ext uri="{FF2B5EF4-FFF2-40B4-BE49-F238E27FC236}">
                    <a16:creationId xmlns:a16="http://schemas.microsoft.com/office/drawing/2014/main" id="{7971E435-A622-FD43-A343-87F0428B40DB}"/>
                  </a:ext>
                </a:extLst>
              </p:cNvPr>
              <p:cNvSpPr/>
              <p:nvPr/>
            </p:nvSpPr>
            <p:spPr>
              <a:xfrm>
                <a:off x="123619" y="3185890"/>
                <a:ext cx="1288931" cy="67729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53" name="TextBox 152">
                <a:extLst>
                  <a:ext uri="{FF2B5EF4-FFF2-40B4-BE49-F238E27FC236}">
                    <a16:creationId xmlns:a16="http://schemas.microsoft.com/office/drawing/2014/main" id="{DE58CA93-9D96-9945-A520-5E4EE817FCF7}"/>
                  </a:ext>
                </a:extLst>
              </p:cNvPr>
              <p:cNvSpPr txBox="1"/>
              <p:nvPr/>
            </p:nvSpPr>
            <p:spPr>
              <a:xfrm>
                <a:off x="0" y="3306219"/>
                <a:ext cx="1473011" cy="300082"/>
              </a:xfrm>
              <a:prstGeom prst="rect">
                <a:avLst/>
              </a:prstGeom>
              <a:noFill/>
            </p:spPr>
            <p:txBody>
              <a:bodyPr wrap="square">
                <a:spAutoFit/>
              </a:bodyPr>
              <a:lstStyle/>
              <a:p>
                <a:pPr algn="ctr"/>
                <a:r>
                  <a:rPr lang="en-US" sz="1200" dirty="0">
                    <a:solidFill>
                      <a:schemeClr val="accent6">
                        <a:lumMod val="50000"/>
                      </a:schemeClr>
                    </a:solidFill>
                  </a:rPr>
                  <a:t>DERA customers </a:t>
                </a:r>
              </a:p>
            </p:txBody>
          </p:sp>
          <p:cxnSp>
            <p:nvCxnSpPr>
              <p:cNvPr id="154" name="Straight Arrow Connector 153">
                <a:extLst>
                  <a:ext uri="{FF2B5EF4-FFF2-40B4-BE49-F238E27FC236}">
                    <a16:creationId xmlns:a16="http://schemas.microsoft.com/office/drawing/2014/main" id="{C1334DE3-AEAF-3C4F-970C-89D7357ED13B}"/>
                  </a:ext>
                </a:extLst>
              </p:cNvPr>
              <p:cNvCxnSpPr>
                <a:cxnSpLocks/>
              </p:cNvCxnSpPr>
              <p:nvPr/>
            </p:nvCxnSpPr>
            <p:spPr>
              <a:xfrm>
                <a:off x="629004" y="2631205"/>
                <a:ext cx="0" cy="499240"/>
              </a:xfrm>
              <a:prstGeom prst="straightConnector1">
                <a:avLst/>
              </a:prstGeom>
              <a:ln w="28575">
                <a:solidFill>
                  <a:schemeClr val="accent1">
                    <a:lumMod val="75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306D690F-977C-E349-8D94-18FAE38F76F8}"/>
                  </a:ext>
                </a:extLst>
              </p:cNvPr>
              <p:cNvCxnSpPr>
                <a:cxnSpLocks/>
              </p:cNvCxnSpPr>
              <p:nvPr/>
            </p:nvCxnSpPr>
            <p:spPr>
              <a:xfrm>
                <a:off x="636402" y="1610147"/>
                <a:ext cx="0" cy="357534"/>
              </a:xfrm>
              <a:prstGeom prst="straightConnector1">
                <a:avLst/>
              </a:prstGeom>
              <a:ln w="28575">
                <a:solidFill>
                  <a:schemeClr val="accent1">
                    <a:lumMod val="75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E1787971-8B7A-2245-9237-998A7C2F326D}"/>
                  </a:ext>
                </a:extLst>
              </p:cNvPr>
              <p:cNvCxnSpPr>
                <a:cxnSpLocks/>
              </p:cNvCxnSpPr>
              <p:nvPr/>
            </p:nvCxnSpPr>
            <p:spPr>
              <a:xfrm>
                <a:off x="353357" y="2631205"/>
                <a:ext cx="0" cy="499240"/>
              </a:xfrm>
              <a:prstGeom prst="straightConnector1">
                <a:avLst/>
              </a:prstGeom>
              <a:ln w="28575">
                <a:solidFill>
                  <a:srgbClr val="FFC00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49DEA346-093A-A348-AF41-4A98E67FBAFA}"/>
                  </a:ext>
                </a:extLst>
              </p:cNvPr>
              <p:cNvCxnSpPr>
                <a:cxnSpLocks/>
              </p:cNvCxnSpPr>
              <p:nvPr/>
            </p:nvCxnSpPr>
            <p:spPr>
              <a:xfrm flipV="1">
                <a:off x="1293301" y="2236460"/>
                <a:ext cx="314492" cy="4843"/>
              </a:xfrm>
              <a:prstGeom prst="straightConnector1">
                <a:avLst/>
              </a:prstGeom>
              <a:ln w="28575">
                <a:solidFill>
                  <a:schemeClr val="accent1">
                    <a:lumMod val="75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47" name="Connector: Elbow 7">
              <a:extLst>
                <a:ext uri="{FF2B5EF4-FFF2-40B4-BE49-F238E27FC236}">
                  <a16:creationId xmlns:a16="http://schemas.microsoft.com/office/drawing/2014/main" id="{E2E62494-87CA-9A42-A16F-F59D1300555A}"/>
                </a:ext>
              </a:extLst>
            </p:cNvPr>
            <p:cNvCxnSpPr>
              <a:cxnSpLocks/>
            </p:cNvCxnSpPr>
            <p:nvPr/>
          </p:nvCxnSpPr>
          <p:spPr>
            <a:xfrm rot="10800000" flipV="1">
              <a:off x="1041945" y="2635675"/>
              <a:ext cx="788838" cy="295607"/>
            </a:xfrm>
            <a:prstGeom prst="bentConnector3">
              <a:avLst>
                <a:gd name="adj1" fmla="val 10008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B81D45A1-4B49-6E49-B3EC-7DA7FE943A69}"/>
                </a:ext>
              </a:extLst>
            </p:cNvPr>
            <p:cNvCxnSpPr>
              <a:cxnSpLocks/>
            </p:cNvCxnSpPr>
            <p:nvPr/>
          </p:nvCxnSpPr>
          <p:spPr>
            <a:xfrm>
              <a:off x="1830783" y="2440593"/>
              <a:ext cx="0" cy="182816"/>
            </a:xfrm>
            <a:prstGeom prst="straightConnector1">
              <a:avLst/>
            </a:prstGeom>
            <a:ln w="28575">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BADCC1B9-0A24-2A47-B2F6-58CED0AC0F63}"/>
              </a:ext>
            </a:extLst>
          </p:cNvPr>
          <p:cNvGrpSpPr/>
          <p:nvPr/>
        </p:nvGrpSpPr>
        <p:grpSpPr>
          <a:xfrm>
            <a:off x="4413785" y="3989865"/>
            <a:ext cx="4555725" cy="1579081"/>
            <a:chOff x="4413785" y="4372845"/>
            <a:chExt cx="4555725" cy="1579081"/>
          </a:xfrm>
        </p:grpSpPr>
        <p:pic>
          <p:nvPicPr>
            <p:cNvPr id="195" name="Picture 194">
              <a:extLst>
                <a:ext uri="{FF2B5EF4-FFF2-40B4-BE49-F238E27FC236}">
                  <a16:creationId xmlns:a16="http://schemas.microsoft.com/office/drawing/2014/main" id="{FC9A0265-A659-A04B-A5E3-BF851905DBE7}"/>
                </a:ext>
              </a:extLst>
            </p:cNvPr>
            <p:cNvPicPr>
              <a:picLocks noChangeAspect="1"/>
            </p:cNvPicPr>
            <p:nvPr/>
          </p:nvPicPr>
          <p:blipFill>
            <a:blip r:embed="rId6"/>
            <a:stretch>
              <a:fillRect/>
            </a:stretch>
          </p:blipFill>
          <p:spPr>
            <a:xfrm>
              <a:off x="5959177" y="4372845"/>
              <a:ext cx="2003799" cy="1579081"/>
            </a:xfrm>
            <a:prstGeom prst="rect">
              <a:avLst/>
            </a:prstGeom>
          </p:spPr>
        </p:pic>
        <p:cxnSp>
          <p:nvCxnSpPr>
            <p:cNvPr id="260" name="Straight Arrow Connector 259">
              <a:extLst>
                <a:ext uri="{FF2B5EF4-FFF2-40B4-BE49-F238E27FC236}">
                  <a16:creationId xmlns:a16="http://schemas.microsoft.com/office/drawing/2014/main" id="{3BCBC3A4-51FD-B74D-B1E1-850FFB04D444}"/>
                </a:ext>
              </a:extLst>
            </p:cNvPr>
            <p:cNvCxnSpPr>
              <a:cxnSpLocks/>
            </p:cNvCxnSpPr>
            <p:nvPr/>
          </p:nvCxnSpPr>
          <p:spPr>
            <a:xfrm>
              <a:off x="7987800" y="5162386"/>
              <a:ext cx="981710" cy="0"/>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194" name="Straight Arrow Connector 193">
              <a:extLst>
                <a:ext uri="{FF2B5EF4-FFF2-40B4-BE49-F238E27FC236}">
                  <a16:creationId xmlns:a16="http://schemas.microsoft.com/office/drawing/2014/main" id="{16AE1072-3F69-9741-9001-64D9BB22B669}"/>
                </a:ext>
              </a:extLst>
            </p:cNvPr>
            <p:cNvCxnSpPr>
              <a:cxnSpLocks/>
              <a:stCxn id="195" idx="1"/>
            </p:cNvCxnSpPr>
            <p:nvPr/>
          </p:nvCxnSpPr>
          <p:spPr>
            <a:xfrm flipH="1">
              <a:off x="4413785" y="5162386"/>
              <a:ext cx="1545392" cy="0"/>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grpSp>
      <p:sp>
        <p:nvSpPr>
          <p:cNvPr id="232" name="Freeform: Shape 3">
            <a:extLst>
              <a:ext uri="{FF2B5EF4-FFF2-40B4-BE49-F238E27FC236}">
                <a16:creationId xmlns:a16="http://schemas.microsoft.com/office/drawing/2014/main" id="{7339F654-2D37-1E40-8568-3C9D31CB87F2}"/>
              </a:ext>
            </a:extLst>
          </p:cNvPr>
          <p:cNvSpPr/>
          <p:nvPr/>
        </p:nvSpPr>
        <p:spPr>
          <a:xfrm>
            <a:off x="3335610" y="3133821"/>
            <a:ext cx="93390" cy="316953"/>
          </a:xfrm>
          <a:custGeom>
            <a:avLst/>
            <a:gdLst>
              <a:gd name="connsiteX0" fmla="*/ 93390 w 93390"/>
              <a:gd name="connsiteY0" fmla="*/ 83616 h 316953"/>
              <a:gd name="connsiteX1" fmla="*/ 58445 w 93390"/>
              <a:gd name="connsiteY1" fmla="*/ 2077 h 316953"/>
              <a:gd name="connsiteX2" fmla="*/ 203 w 93390"/>
              <a:gd name="connsiteY2" fmla="*/ 159331 h 316953"/>
              <a:gd name="connsiteX3" fmla="*/ 40972 w 93390"/>
              <a:gd name="connsiteY3" fmla="*/ 316584 h 316953"/>
              <a:gd name="connsiteX4" fmla="*/ 87566 w 93390"/>
              <a:gd name="connsiteY4" fmla="*/ 194276 h 316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90" h="316953">
                <a:moveTo>
                  <a:pt x="93390" y="83616"/>
                </a:moveTo>
                <a:cubicBezTo>
                  <a:pt x="83683" y="36537"/>
                  <a:pt x="73976" y="-10542"/>
                  <a:pt x="58445" y="2077"/>
                </a:cubicBezTo>
                <a:cubicBezTo>
                  <a:pt x="42914" y="14696"/>
                  <a:pt x="3115" y="106913"/>
                  <a:pt x="203" y="159331"/>
                </a:cubicBezTo>
                <a:cubicBezTo>
                  <a:pt x="-2709" y="211749"/>
                  <a:pt x="26412" y="310760"/>
                  <a:pt x="40972" y="316584"/>
                </a:cubicBezTo>
                <a:cubicBezTo>
                  <a:pt x="55532" y="322408"/>
                  <a:pt x="71549" y="258342"/>
                  <a:pt x="87566" y="19427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
            <a:extLst>
              <a:ext uri="{FF2B5EF4-FFF2-40B4-BE49-F238E27FC236}">
                <a16:creationId xmlns:a16="http://schemas.microsoft.com/office/drawing/2014/main" id="{1EE135AF-33AB-4D48-9D0A-34B560EBEAA1}"/>
              </a:ext>
            </a:extLst>
          </p:cNvPr>
          <p:cNvSpPr/>
          <p:nvPr/>
        </p:nvSpPr>
        <p:spPr>
          <a:xfrm>
            <a:off x="1572516" y="3186267"/>
            <a:ext cx="93390" cy="316953"/>
          </a:xfrm>
          <a:custGeom>
            <a:avLst/>
            <a:gdLst>
              <a:gd name="connsiteX0" fmla="*/ 93390 w 93390"/>
              <a:gd name="connsiteY0" fmla="*/ 83616 h 316953"/>
              <a:gd name="connsiteX1" fmla="*/ 58445 w 93390"/>
              <a:gd name="connsiteY1" fmla="*/ 2077 h 316953"/>
              <a:gd name="connsiteX2" fmla="*/ 203 w 93390"/>
              <a:gd name="connsiteY2" fmla="*/ 159331 h 316953"/>
              <a:gd name="connsiteX3" fmla="*/ 40972 w 93390"/>
              <a:gd name="connsiteY3" fmla="*/ 316584 h 316953"/>
              <a:gd name="connsiteX4" fmla="*/ 87566 w 93390"/>
              <a:gd name="connsiteY4" fmla="*/ 194276 h 316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90" h="316953">
                <a:moveTo>
                  <a:pt x="93390" y="83616"/>
                </a:moveTo>
                <a:cubicBezTo>
                  <a:pt x="83683" y="36537"/>
                  <a:pt x="73976" y="-10542"/>
                  <a:pt x="58445" y="2077"/>
                </a:cubicBezTo>
                <a:cubicBezTo>
                  <a:pt x="42914" y="14696"/>
                  <a:pt x="3115" y="106913"/>
                  <a:pt x="203" y="159331"/>
                </a:cubicBezTo>
                <a:cubicBezTo>
                  <a:pt x="-2709" y="211749"/>
                  <a:pt x="26412" y="310760"/>
                  <a:pt x="40972" y="316584"/>
                </a:cubicBezTo>
                <a:cubicBezTo>
                  <a:pt x="55532" y="322408"/>
                  <a:pt x="71549" y="258342"/>
                  <a:pt x="87566" y="19427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6281A99-26DA-1240-A041-613CE90BF755}"/>
              </a:ext>
            </a:extLst>
          </p:cNvPr>
          <p:cNvGrpSpPr/>
          <p:nvPr/>
        </p:nvGrpSpPr>
        <p:grpSpPr>
          <a:xfrm>
            <a:off x="248214" y="2721138"/>
            <a:ext cx="1722795" cy="1334829"/>
            <a:chOff x="248214" y="3104118"/>
            <a:chExt cx="1722795" cy="1334829"/>
          </a:xfrm>
        </p:grpSpPr>
        <p:sp>
          <p:nvSpPr>
            <p:cNvPr id="236" name="TextBox 235">
              <a:extLst>
                <a:ext uri="{FF2B5EF4-FFF2-40B4-BE49-F238E27FC236}">
                  <a16:creationId xmlns:a16="http://schemas.microsoft.com/office/drawing/2014/main" id="{93CE41E6-1D20-2840-A99E-DC81B333DF0D}"/>
                </a:ext>
              </a:extLst>
            </p:cNvPr>
            <p:cNvSpPr txBox="1"/>
            <p:nvPr/>
          </p:nvSpPr>
          <p:spPr>
            <a:xfrm>
              <a:off x="248214" y="4131170"/>
              <a:ext cx="463819" cy="307777"/>
            </a:xfrm>
            <a:prstGeom prst="rect">
              <a:avLst/>
            </a:prstGeom>
            <a:noFill/>
          </p:spPr>
          <p:txBody>
            <a:bodyPr wrap="square">
              <a:spAutoFit/>
            </a:bodyPr>
            <a:lstStyle/>
            <a:p>
              <a:r>
                <a:rPr lang="en-US" sz="1400" dirty="0">
                  <a:solidFill>
                    <a:schemeClr val="accent6">
                      <a:lumMod val="50000"/>
                    </a:schemeClr>
                  </a:solidFill>
                </a:rPr>
                <a:t>(a)</a:t>
              </a:r>
              <a:endParaRPr lang="en-US" sz="1400" dirty="0"/>
            </a:p>
          </p:txBody>
        </p:sp>
        <p:sp>
          <p:nvSpPr>
            <p:cNvPr id="237" name="TextBox 236">
              <a:extLst>
                <a:ext uri="{FF2B5EF4-FFF2-40B4-BE49-F238E27FC236}">
                  <a16:creationId xmlns:a16="http://schemas.microsoft.com/office/drawing/2014/main" id="{7BA44AF0-90A8-ED4D-B05F-9B8328032D3C}"/>
                </a:ext>
              </a:extLst>
            </p:cNvPr>
            <p:cNvSpPr txBox="1"/>
            <p:nvPr/>
          </p:nvSpPr>
          <p:spPr>
            <a:xfrm>
              <a:off x="530977" y="3104118"/>
              <a:ext cx="463819" cy="307777"/>
            </a:xfrm>
            <a:prstGeom prst="rect">
              <a:avLst/>
            </a:prstGeom>
            <a:noFill/>
          </p:spPr>
          <p:txBody>
            <a:bodyPr wrap="square">
              <a:spAutoFit/>
            </a:bodyPr>
            <a:lstStyle/>
            <a:p>
              <a:r>
                <a:rPr lang="en-US" sz="1400" dirty="0">
                  <a:solidFill>
                    <a:schemeClr val="accent6">
                      <a:lumMod val="50000"/>
                    </a:schemeClr>
                  </a:solidFill>
                </a:rPr>
                <a:t>(b)</a:t>
              </a:r>
              <a:endParaRPr lang="en-US" sz="1400" dirty="0"/>
            </a:p>
          </p:txBody>
        </p:sp>
        <p:sp>
          <p:nvSpPr>
            <p:cNvPr id="238" name="TextBox 237">
              <a:extLst>
                <a:ext uri="{FF2B5EF4-FFF2-40B4-BE49-F238E27FC236}">
                  <a16:creationId xmlns:a16="http://schemas.microsoft.com/office/drawing/2014/main" id="{4F500997-D9C8-D24A-980D-6F22208459E9}"/>
                </a:ext>
              </a:extLst>
            </p:cNvPr>
            <p:cNvSpPr txBox="1"/>
            <p:nvPr/>
          </p:nvSpPr>
          <p:spPr>
            <a:xfrm>
              <a:off x="1507190" y="3220594"/>
              <a:ext cx="463819" cy="307777"/>
            </a:xfrm>
            <a:prstGeom prst="rect">
              <a:avLst/>
            </a:prstGeom>
            <a:noFill/>
          </p:spPr>
          <p:txBody>
            <a:bodyPr wrap="square">
              <a:spAutoFit/>
            </a:bodyPr>
            <a:lstStyle/>
            <a:p>
              <a:r>
                <a:rPr lang="en-US" sz="1400" dirty="0">
                  <a:solidFill>
                    <a:schemeClr val="accent6">
                      <a:lumMod val="50000"/>
                    </a:schemeClr>
                  </a:solidFill>
                </a:rPr>
                <a:t>(c)</a:t>
              </a:r>
              <a:endParaRPr lang="en-US" sz="1400" dirty="0"/>
            </a:p>
          </p:txBody>
        </p:sp>
      </p:grpSp>
      <p:sp>
        <p:nvSpPr>
          <p:cNvPr id="239" name="Rectangle 4">
            <a:extLst>
              <a:ext uri="{FF2B5EF4-FFF2-40B4-BE49-F238E27FC236}">
                <a16:creationId xmlns:a16="http://schemas.microsoft.com/office/drawing/2014/main" id="{1AEF333A-33CD-5644-8698-E0968B7E9D40}"/>
              </a:ext>
            </a:extLst>
          </p:cNvPr>
          <p:cNvSpPr txBox="1">
            <a:spLocks/>
          </p:cNvSpPr>
          <p:nvPr/>
        </p:nvSpPr>
        <p:spPr>
          <a:xfrm>
            <a:off x="858345" y="5906178"/>
            <a:ext cx="9236562" cy="772510"/>
          </a:xfrm>
          <a:prstGeom prst="rect">
            <a:avLst/>
          </a:prstGeom>
        </p:spPr>
        <p:txBody>
          <a:bodyPr vert="horz" anchor="ctr">
            <a:no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marL="342900" indent="-342900">
              <a:lnSpc>
                <a:spcPts val="2200"/>
              </a:lnSpc>
              <a:spcBef>
                <a:spcPts val="300"/>
              </a:spcBef>
              <a:buFont typeface="Wingdings" pitchFamily="2" charset="2"/>
              <a:buChar char="§"/>
            </a:pPr>
            <a:endParaRPr lang="en-US" sz="2000" dirty="0">
              <a:solidFill>
                <a:schemeClr val="tx1"/>
              </a:solidFill>
              <a:latin typeface="Tw Cen MT" pitchFamily="34" charset="0"/>
            </a:endParaRPr>
          </a:p>
        </p:txBody>
      </p:sp>
      <p:sp>
        <p:nvSpPr>
          <p:cNvPr id="261" name="TextBox 260">
            <a:extLst>
              <a:ext uri="{FF2B5EF4-FFF2-40B4-BE49-F238E27FC236}">
                <a16:creationId xmlns:a16="http://schemas.microsoft.com/office/drawing/2014/main" id="{8F5E95F7-B1F3-514F-98C2-490B21FF1B76}"/>
              </a:ext>
            </a:extLst>
          </p:cNvPr>
          <p:cNvSpPr txBox="1"/>
          <p:nvPr/>
        </p:nvSpPr>
        <p:spPr>
          <a:xfrm>
            <a:off x="412327" y="6053875"/>
            <a:ext cx="11271673" cy="656590"/>
          </a:xfrm>
          <a:prstGeom prst="rect">
            <a:avLst/>
          </a:prstGeom>
          <a:noFill/>
        </p:spPr>
        <p:txBody>
          <a:bodyPr wrap="square">
            <a:spAutoFit/>
          </a:bodyPr>
          <a:lstStyle/>
          <a:p>
            <a:pPr marL="342900" indent="-342900">
              <a:lnSpc>
                <a:spcPts val="2200"/>
              </a:lnSpc>
              <a:spcBef>
                <a:spcPts val="300"/>
              </a:spcBef>
              <a:buClr>
                <a:schemeClr val="accent3">
                  <a:lumMod val="50000"/>
                </a:schemeClr>
              </a:buClr>
              <a:buFont typeface="Wingdings" pitchFamily="2" charset="2"/>
              <a:buChar char="§"/>
            </a:pPr>
            <a:r>
              <a:rPr lang="en-US" sz="2000" dirty="0">
                <a:solidFill>
                  <a:schemeClr val="tx1"/>
                </a:solidFill>
                <a:latin typeface="Tw Cen MT" pitchFamily="34" charset="0"/>
              </a:rPr>
              <a:t>Competitive DER aggregation: (a) DERA aggregation model, (b) DERA’s bids in the wholesale market, and (c) DERA’s bids in distribution network access auction.</a:t>
            </a:r>
          </a:p>
        </p:txBody>
      </p:sp>
      <p:sp>
        <p:nvSpPr>
          <p:cNvPr id="262" name="TextBox 261">
            <a:extLst>
              <a:ext uri="{FF2B5EF4-FFF2-40B4-BE49-F238E27FC236}">
                <a16:creationId xmlns:a16="http://schemas.microsoft.com/office/drawing/2014/main" id="{D7AD79F7-B82A-1C45-BE24-92FEBF452E04}"/>
              </a:ext>
            </a:extLst>
          </p:cNvPr>
          <p:cNvSpPr txBox="1"/>
          <p:nvPr/>
        </p:nvSpPr>
        <p:spPr>
          <a:xfrm>
            <a:off x="412327" y="1244974"/>
            <a:ext cx="11271673" cy="374461"/>
          </a:xfrm>
          <a:prstGeom prst="rect">
            <a:avLst/>
          </a:prstGeom>
          <a:noFill/>
        </p:spPr>
        <p:txBody>
          <a:bodyPr wrap="square">
            <a:spAutoFit/>
          </a:bodyPr>
          <a:lstStyle/>
          <a:p>
            <a:pPr marL="342900" indent="-342900">
              <a:lnSpc>
                <a:spcPts val="2200"/>
              </a:lnSpc>
              <a:spcBef>
                <a:spcPts val="300"/>
              </a:spcBef>
              <a:buClr>
                <a:schemeClr val="accent3">
                  <a:lumMod val="50000"/>
                </a:schemeClr>
              </a:buClr>
              <a:buFont typeface="Wingdings" pitchFamily="2" charset="2"/>
              <a:buChar char="§"/>
            </a:pPr>
            <a:r>
              <a:rPr lang="en-US" sz="2000" dirty="0">
                <a:latin typeface="Tw Cen MT" panose="020B0602020104020603" pitchFamily="34" charset="77"/>
              </a:rPr>
              <a:t>DSO-DERA-ISO  coordination: How do multi-DERA share the power network? How to guarantee reliability?</a:t>
            </a:r>
          </a:p>
        </p:txBody>
      </p:sp>
    </p:spTree>
    <p:extLst>
      <p:ext uri="{BB962C8B-B14F-4D97-AF65-F5344CB8AC3E}">
        <p14:creationId xmlns:p14="http://schemas.microsoft.com/office/powerpoint/2010/main" val="270178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nodePh="1">
                                  <p:stCondLst>
                                    <p:cond delay="0"/>
                                  </p:stCondLst>
                                  <p:endCondLst>
                                    <p:cond evt="begin" delay="0">
                                      <p:tn val="27"/>
                                    </p:cond>
                                  </p:endCondLst>
                                  <p:childTnLst>
                                    <p:set>
                                      <p:cBhvr>
                                        <p:cTn id="28" dur="1" fill="hold">
                                          <p:stCondLst>
                                            <p:cond delay="0"/>
                                          </p:stCondLst>
                                        </p:cTn>
                                        <p:tgtEl>
                                          <p:spTgt spid="2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animBg="1"/>
      <p:bldP spid="233" grpId="0" animBg="1"/>
      <p:bldP spid="239" grpId="0"/>
      <p:bldP spid="261" grpId="0"/>
      <p:bldP spid="26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83A89DF7-29EB-884C-A9BC-6C4CD9B9A44A}"/>
              </a:ext>
            </a:extLst>
          </p:cNvPr>
          <p:cNvSpPr/>
          <p:nvPr/>
        </p:nvSpPr>
        <p:spPr>
          <a:xfrm>
            <a:off x="0" y="49534"/>
            <a:ext cx="12201646" cy="6849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4" name="Slide Number Placeholder 3">
            <a:extLst>
              <a:ext uri="{FF2B5EF4-FFF2-40B4-BE49-F238E27FC236}">
                <a16:creationId xmlns:a16="http://schemas.microsoft.com/office/drawing/2014/main" id="{94A90C61-7031-F047-9F36-9A766FD0AF4E}"/>
              </a:ext>
            </a:extLst>
          </p:cNvPr>
          <p:cNvSpPr>
            <a:spLocks noGrp="1"/>
          </p:cNvSpPr>
          <p:nvPr>
            <p:ph type="sldNum" sz="quarter" idx="12"/>
          </p:nvPr>
        </p:nvSpPr>
        <p:spPr/>
        <p:txBody>
          <a:bodyPr/>
          <a:lstStyle/>
          <a:p>
            <a:pPr>
              <a:defRPr/>
            </a:pPr>
            <a:fld id="{2FFE4B61-D119-4C2A-B0FD-8BB9E4349C88}" type="slidenum">
              <a:rPr lang="en-US" smtClean="0">
                <a:latin typeface="Tw Cen MT" panose="020B0602020104020603" pitchFamily="34" charset="77"/>
              </a:rPr>
              <a:pPr>
                <a:defRPr/>
              </a:pPr>
              <a:t>3</a:t>
            </a:fld>
            <a:endParaRPr lang="en-US" dirty="0">
              <a:latin typeface="Tw Cen MT" panose="020B0602020104020603" pitchFamily="34" charset="77"/>
            </a:endParaRPr>
          </a:p>
        </p:txBody>
      </p:sp>
      <p:sp>
        <p:nvSpPr>
          <p:cNvPr id="5" name="Content Placeholder 2">
            <a:extLst>
              <a:ext uri="{FF2B5EF4-FFF2-40B4-BE49-F238E27FC236}">
                <a16:creationId xmlns:a16="http://schemas.microsoft.com/office/drawing/2014/main" id="{298896C0-4A2E-104B-9F01-004BA6DD65F3}"/>
              </a:ext>
            </a:extLst>
          </p:cNvPr>
          <p:cNvSpPr txBox="1">
            <a:spLocks/>
          </p:cNvSpPr>
          <p:nvPr/>
        </p:nvSpPr>
        <p:spPr>
          <a:xfrm>
            <a:off x="508000" y="488902"/>
            <a:ext cx="11480800" cy="17272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ts val="3200"/>
              </a:lnSpc>
              <a:buClr>
                <a:schemeClr val="accent3">
                  <a:lumMod val="50000"/>
                </a:schemeClr>
              </a:buClr>
              <a:buNone/>
            </a:pPr>
            <a:r>
              <a:rPr lang="en-US" sz="3200" dirty="0">
                <a:solidFill>
                  <a:schemeClr val="accent3">
                    <a:lumMod val="50000"/>
                  </a:schemeClr>
                </a:solidFill>
                <a:latin typeface="Tw Cen MT" panose="020B0602020104020603" pitchFamily="34" charset="77"/>
              </a:rPr>
              <a:t>Literature review and our contribution</a:t>
            </a:r>
          </a:p>
          <a:p>
            <a:pPr lvl="1">
              <a:lnSpc>
                <a:spcPts val="3200"/>
              </a:lnSpc>
              <a:buClr>
                <a:schemeClr val="accent3">
                  <a:lumMod val="50000"/>
                </a:schemeClr>
              </a:buClr>
              <a:buFont typeface="Wingdings" pitchFamily="2" charset="2"/>
              <a:buChar char="§"/>
            </a:pPr>
            <a:r>
              <a:rPr lang="en-US" sz="2900" dirty="0">
                <a:latin typeface="Tw Cen MT" panose="020B0602020104020603" pitchFamily="34" charset="77"/>
              </a:rPr>
              <a:t>4-tpye DSO-DERA-ISO coordination model</a:t>
            </a:r>
          </a:p>
        </p:txBody>
      </p:sp>
      <p:graphicFrame>
        <p:nvGraphicFramePr>
          <p:cNvPr id="3" name="Table 7">
            <a:extLst>
              <a:ext uri="{FF2B5EF4-FFF2-40B4-BE49-F238E27FC236}">
                <a16:creationId xmlns:a16="http://schemas.microsoft.com/office/drawing/2014/main" id="{F6F33F32-6663-FF4A-B3D3-80F8A8601A4E}"/>
              </a:ext>
            </a:extLst>
          </p:cNvPr>
          <p:cNvGraphicFramePr>
            <a:graphicFrameLocks noGrp="1"/>
          </p:cNvGraphicFramePr>
          <p:nvPr>
            <p:extLst>
              <p:ext uri="{D42A27DB-BD31-4B8C-83A1-F6EECF244321}">
                <p14:modId xmlns:p14="http://schemas.microsoft.com/office/powerpoint/2010/main" val="2109448198"/>
              </p:ext>
            </p:extLst>
          </p:nvPr>
        </p:nvGraphicFramePr>
        <p:xfrm>
          <a:off x="1127760" y="1630680"/>
          <a:ext cx="9936479" cy="1798320"/>
        </p:xfrm>
        <a:graphic>
          <a:graphicData uri="http://schemas.openxmlformats.org/drawingml/2006/table">
            <a:tbl>
              <a:tblPr firstRow="1" bandRow="1">
                <a:tableStyleId>{F5AB1C69-6EDB-4FF4-983F-18BD219EF322}</a:tableStyleId>
              </a:tblPr>
              <a:tblGrid>
                <a:gridCol w="1553474">
                  <a:extLst>
                    <a:ext uri="{9D8B030D-6E8A-4147-A177-3AD203B41FA5}">
                      <a16:colId xmlns:a16="http://schemas.microsoft.com/office/drawing/2014/main" val="1399306211"/>
                    </a:ext>
                  </a:extLst>
                </a:gridCol>
                <a:gridCol w="2019516">
                  <a:extLst>
                    <a:ext uri="{9D8B030D-6E8A-4147-A177-3AD203B41FA5}">
                      <a16:colId xmlns:a16="http://schemas.microsoft.com/office/drawing/2014/main" val="350060743"/>
                    </a:ext>
                  </a:extLst>
                </a:gridCol>
                <a:gridCol w="2388897">
                  <a:extLst>
                    <a:ext uri="{9D8B030D-6E8A-4147-A177-3AD203B41FA5}">
                      <a16:colId xmlns:a16="http://schemas.microsoft.com/office/drawing/2014/main" val="569296570"/>
                    </a:ext>
                  </a:extLst>
                </a:gridCol>
                <a:gridCol w="1987296">
                  <a:extLst>
                    <a:ext uri="{9D8B030D-6E8A-4147-A177-3AD203B41FA5}">
                      <a16:colId xmlns:a16="http://schemas.microsoft.com/office/drawing/2014/main" val="2519025709"/>
                    </a:ext>
                  </a:extLst>
                </a:gridCol>
                <a:gridCol w="1987296">
                  <a:extLst>
                    <a:ext uri="{9D8B030D-6E8A-4147-A177-3AD203B41FA5}">
                      <a16:colId xmlns:a16="http://schemas.microsoft.com/office/drawing/2014/main" val="2204639168"/>
                    </a:ext>
                  </a:extLst>
                </a:gridCol>
              </a:tblGrid>
              <a:tr h="370840">
                <a:tc>
                  <a:txBody>
                    <a:bodyPr/>
                    <a:lstStyle/>
                    <a:p>
                      <a:pPr algn="ctr"/>
                      <a:endParaRPr lang="en-US" sz="2000" dirty="0">
                        <a:latin typeface="Tw Cen MT" panose="020B0602020104020603" pitchFamily="34" charset="77"/>
                      </a:endParaRPr>
                    </a:p>
                  </a:txBody>
                  <a:tcPr/>
                </a:tc>
                <a:tc>
                  <a:txBody>
                    <a:bodyPr/>
                    <a:lstStyle/>
                    <a:p>
                      <a:pPr algn="ctr"/>
                      <a:r>
                        <a:rPr lang="en-US" sz="2000" dirty="0">
                          <a:latin typeface="Tw Cen MT" panose="020B0602020104020603" pitchFamily="34" charset="77"/>
                        </a:rPr>
                        <a:t>Type I</a:t>
                      </a:r>
                    </a:p>
                  </a:txBody>
                  <a:tcPr/>
                </a:tc>
                <a:tc>
                  <a:txBody>
                    <a:bodyPr/>
                    <a:lstStyle/>
                    <a:p>
                      <a:pPr algn="ctr"/>
                      <a:r>
                        <a:rPr lang="en-US" sz="2000" dirty="0">
                          <a:latin typeface="Tw Cen MT" panose="020B0602020104020603" pitchFamily="34" charset="77"/>
                        </a:rPr>
                        <a:t>Type II</a:t>
                      </a:r>
                    </a:p>
                  </a:txBody>
                  <a:tcPr/>
                </a:tc>
                <a:tc>
                  <a:txBody>
                    <a:bodyPr/>
                    <a:lstStyle/>
                    <a:p>
                      <a:pPr algn="ctr"/>
                      <a:r>
                        <a:rPr lang="en-US" sz="2000" dirty="0">
                          <a:latin typeface="Tw Cen MT" panose="020B0602020104020603" pitchFamily="34" charset="77"/>
                        </a:rPr>
                        <a:t>Type III</a:t>
                      </a:r>
                    </a:p>
                  </a:txBody>
                  <a:tcPr/>
                </a:tc>
                <a:tc>
                  <a:txBody>
                    <a:bodyPr/>
                    <a:lstStyle/>
                    <a:p>
                      <a:pPr algn="ctr"/>
                      <a:r>
                        <a:rPr lang="en-US" sz="2000" dirty="0">
                          <a:latin typeface="Tw Cen MT" panose="020B0602020104020603" pitchFamily="34" charset="77"/>
                        </a:rPr>
                        <a:t>Type IV</a:t>
                      </a:r>
                    </a:p>
                  </a:txBody>
                  <a:tcPr/>
                </a:tc>
                <a:extLst>
                  <a:ext uri="{0D108BD9-81ED-4DB2-BD59-A6C34878D82A}">
                    <a16:rowId xmlns:a16="http://schemas.microsoft.com/office/drawing/2014/main" val="2965858978"/>
                  </a:ext>
                </a:extLst>
              </a:tr>
              <a:tr h="370840">
                <a:tc>
                  <a:txBody>
                    <a:bodyPr/>
                    <a:lstStyle/>
                    <a:p>
                      <a:pPr algn="ctr"/>
                      <a:r>
                        <a:rPr lang="en-US" sz="2000" dirty="0">
                          <a:latin typeface="Tw Cen MT" panose="020B0602020104020603" pitchFamily="34" charset="77"/>
                        </a:rPr>
                        <a:t>Feature</a:t>
                      </a:r>
                    </a:p>
                  </a:txBody>
                  <a:tcPr/>
                </a:tc>
                <a:tc>
                  <a:txBody>
                    <a:bodyPr/>
                    <a:lstStyle/>
                    <a:p>
                      <a:pPr algn="ctr"/>
                      <a:endParaRPr lang="en-US" sz="2000" dirty="0">
                        <a:latin typeface="Tw Cen MT" panose="020B0602020104020603" pitchFamily="34" charset="77"/>
                      </a:endParaRPr>
                    </a:p>
                    <a:p>
                      <a:pPr algn="ctr"/>
                      <a:endParaRPr lang="en-US" sz="2000" dirty="0">
                        <a:latin typeface="Tw Cen MT" panose="020B0602020104020603" pitchFamily="34" charset="77"/>
                      </a:endParaRPr>
                    </a:p>
                  </a:txBody>
                  <a:tcPr/>
                </a:tc>
                <a:tc>
                  <a:txBody>
                    <a:bodyPr/>
                    <a:lstStyle/>
                    <a:p>
                      <a:pPr algn="ctr"/>
                      <a:r>
                        <a:rPr lang="en-US" sz="2000" dirty="0">
                          <a:latin typeface="Tw Cen MT" panose="020B0602020104020603" pitchFamily="34" charset="77"/>
                        </a:rPr>
                        <a:t> </a:t>
                      </a:r>
                    </a:p>
                  </a:txBody>
                  <a:tcPr/>
                </a:tc>
                <a:tc>
                  <a:txBody>
                    <a:bodyPr/>
                    <a:lstStyle/>
                    <a:p>
                      <a:pPr algn="ctr"/>
                      <a:r>
                        <a:rPr lang="en-US" sz="2000" dirty="0">
                          <a:latin typeface="Tw Cen MT" panose="020B0602020104020603" pitchFamily="34" charset="77"/>
                        </a:rPr>
                        <a:t> </a:t>
                      </a:r>
                    </a:p>
                  </a:txBody>
                  <a:tcPr/>
                </a:tc>
                <a:tc>
                  <a:txBody>
                    <a:bodyPr/>
                    <a:lstStyle/>
                    <a:p>
                      <a:pPr algn="ctr"/>
                      <a:endParaRPr lang="en-US" sz="2000" dirty="0">
                        <a:latin typeface="Tw Cen MT" panose="020B0602020104020603" pitchFamily="34" charset="77"/>
                      </a:endParaRPr>
                    </a:p>
                  </a:txBody>
                  <a:tcPr/>
                </a:tc>
                <a:extLst>
                  <a:ext uri="{0D108BD9-81ED-4DB2-BD59-A6C34878D82A}">
                    <a16:rowId xmlns:a16="http://schemas.microsoft.com/office/drawing/2014/main" val="732454719"/>
                  </a:ext>
                </a:extLst>
              </a:tr>
              <a:tr h="370840">
                <a:tc>
                  <a:txBody>
                    <a:bodyPr/>
                    <a:lstStyle/>
                    <a:p>
                      <a:pPr algn="ctr"/>
                      <a:r>
                        <a:rPr lang="en-US" sz="2000" dirty="0">
                          <a:latin typeface="Tw Cen MT" panose="020B0602020104020603" pitchFamily="34" charset="77"/>
                        </a:rPr>
                        <a:t>DSO involvement</a:t>
                      </a:r>
                    </a:p>
                  </a:txBody>
                  <a:tcPr/>
                </a:tc>
                <a:tc>
                  <a:txBody>
                    <a:bodyPr/>
                    <a:lstStyle/>
                    <a:p>
                      <a:pPr algn="ctr"/>
                      <a:endParaRPr lang="en-US" sz="2000" dirty="0">
                        <a:latin typeface="Tw Cen MT" panose="020B0602020104020603" pitchFamily="34" charset="77"/>
                      </a:endParaRPr>
                    </a:p>
                  </a:txBody>
                  <a:tcPr>
                    <a:solidFill>
                      <a:schemeClr val="accent6">
                        <a:lumMod val="20000"/>
                        <a:lumOff val="80000"/>
                      </a:schemeClr>
                    </a:solidFill>
                  </a:tcPr>
                </a:tc>
                <a:tc>
                  <a:txBody>
                    <a:bodyPr/>
                    <a:lstStyle/>
                    <a:p>
                      <a:pPr algn="ctr"/>
                      <a:endParaRPr lang="en-US" sz="2000" dirty="0">
                        <a:latin typeface="Tw Cen MT" panose="020B0602020104020603" pitchFamily="34" charset="77"/>
                      </a:endParaRPr>
                    </a:p>
                  </a:txBody>
                  <a:tcPr>
                    <a:solidFill>
                      <a:schemeClr val="accent6">
                        <a:lumMod val="40000"/>
                        <a:lumOff val="60000"/>
                      </a:schemeClr>
                    </a:solidFill>
                  </a:tcPr>
                </a:tc>
                <a:tc>
                  <a:txBody>
                    <a:bodyPr/>
                    <a:lstStyle/>
                    <a:p>
                      <a:pPr algn="ctr"/>
                      <a:endParaRPr lang="en-US" sz="2000" dirty="0">
                        <a:latin typeface="Tw Cen MT" panose="020B0602020104020603" pitchFamily="34" charset="77"/>
                      </a:endParaRPr>
                    </a:p>
                  </a:txBody>
                  <a:tcPr>
                    <a:solidFill>
                      <a:schemeClr val="accent6">
                        <a:lumMod val="60000"/>
                        <a:lumOff val="40000"/>
                      </a:schemeClr>
                    </a:solidFill>
                  </a:tcPr>
                </a:tc>
                <a:tc>
                  <a:txBody>
                    <a:bodyPr/>
                    <a:lstStyle/>
                    <a:p>
                      <a:pPr algn="ctr"/>
                      <a:endParaRPr lang="en-US" sz="2000" dirty="0">
                        <a:latin typeface="Tw Cen MT" panose="020B0602020104020603" pitchFamily="34" charset="77"/>
                      </a:endParaRPr>
                    </a:p>
                  </a:txBody>
                  <a:tcPr>
                    <a:solidFill>
                      <a:schemeClr val="accent6">
                        <a:lumMod val="75000"/>
                      </a:schemeClr>
                    </a:solidFill>
                  </a:tcPr>
                </a:tc>
                <a:extLst>
                  <a:ext uri="{0D108BD9-81ED-4DB2-BD59-A6C34878D82A}">
                    <a16:rowId xmlns:a16="http://schemas.microsoft.com/office/drawing/2014/main" val="3356377836"/>
                  </a:ext>
                </a:extLst>
              </a:tr>
            </a:tbl>
          </a:graphicData>
        </a:graphic>
      </p:graphicFrame>
      <p:grpSp>
        <p:nvGrpSpPr>
          <p:cNvPr id="70" name="Group 69">
            <a:extLst>
              <a:ext uri="{FF2B5EF4-FFF2-40B4-BE49-F238E27FC236}">
                <a16:creationId xmlns:a16="http://schemas.microsoft.com/office/drawing/2014/main" id="{7A4CC53F-C69B-4D48-86AE-E0FA2A64522B}"/>
              </a:ext>
            </a:extLst>
          </p:cNvPr>
          <p:cNvGrpSpPr/>
          <p:nvPr/>
        </p:nvGrpSpPr>
        <p:grpSpPr>
          <a:xfrm>
            <a:off x="3419329" y="5482182"/>
            <a:ext cx="1673588" cy="635185"/>
            <a:chOff x="5176497" y="4164108"/>
            <a:chExt cx="1673588" cy="635185"/>
          </a:xfrm>
        </p:grpSpPr>
        <p:cxnSp>
          <p:nvCxnSpPr>
            <p:cNvPr id="71" name="Straight Connector 70">
              <a:extLst>
                <a:ext uri="{FF2B5EF4-FFF2-40B4-BE49-F238E27FC236}">
                  <a16:creationId xmlns:a16="http://schemas.microsoft.com/office/drawing/2014/main" id="{33B7067A-BDC3-DA4F-BFA0-6B7285B1A246}"/>
                </a:ext>
              </a:extLst>
            </p:cNvPr>
            <p:cNvCxnSpPr>
              <a:cxnSpLocks/>
            </p:cNvCxnSpPr>
            <p:nvPr/>
          </p:nvCxnSpPr>
          <p:spPr>
            <a:xfrm>
              <a:off x="6526732" y="4294913"/>
              <a:ext cx="316989"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E48F8B80-4E45-A545-9F6F-4E088E4E3F22}"/>
                </a:ext>
              </a:extLst>
            </p:cNvPr>
            <p:cNvSpPr txBox="1"/>
            <p:nvPr/>
          </p:nvSpPr>
          <p:spPr>
            <a:xfrm>
              <a:off x="5270459" y="4164108"/>
              <a:ext cx="1297765" cy="261610"/>
            </a:xfrm>
            <a:prstGeom prst="rect">
              <a:avLst/>
            </a:prstGeom>
            <a:noFill/>
          </p:spPr>
          <p:txBody>
            <a:bodyPr wrap="square">
              <a:spAutoFit/>
            </a:bodyPr>
            <a:lstStyle/>
            <a:p>
              <a:pPr algn="r"/>
              <a:r>
                <a:rPr lang="en-US" sz="1050" dirty="0">
                  <a:solidFill>
                    <a:srgbClr val="1A06AA"/>
                  </a:solidFill>
                  <a:latin typeface="Tw Cen MT" panose="020B0602020104020603" pitchFamily="34" charset="77"/>
                </a:rPr>
                <a:t>DSO (net) power</a:t>
              </a:r>
            </a:p>
          </p:txBody>
        </p:sp>
        <p:sp>
          <p:nvSpPr>
            <p:cNvPr id="73" name="TextBox 72">
              <a:extLst>
                <a:ext uri="{FF2B5EF4-FFF2-40B4-BE49-F238E27FC236}">
                  <a16:creationId xmlns:a16="http://schemas.microsoft.com/office/drawing/2014/main" id="{0502DEA3-09A0-0349-AB60-612CEA83C346}"/>
                </a:ext>
              </a:extLst>
            </p:cNvPr>
            <p:cNvSpPr txBox="1"/>
            <p:nvPr/>
          </p:nvSpPr>
          <p:spPr>
            <a:xfrm>
              <a:off x="5189096" y="4347809"/>
              <a:ext cx="1400333" cy="261610"/>
            </a:xfrm>
            <a:prstGeom prst="rect">
              <a:avLst/>
            </a:prstGeom>
            <a:noFill/>
          </p:spPr>
          <p:txBody>
            <a:bodyPr wrap="square">
              <a:spAutoFit/>
            </a:bodyPr>
            <a:lstStyle/>
            <a:p>
              <a:pPr algn="r"/>
              <a:r>
                <a:rPr lang="en-US" sz="1050" dirty="0">
                  <a:solidFill>
                    <a:srgbClr val="1A06AA"/>
                  </a:solidFill>
                  <a:latin typeface="Tw Cen MT" panose="020B0602020104020603" pitchFamily="34" charset="77"/>
                </a:rPr>
                <a:t>DERA1 (net) power</a:t>
              </a:r>
              <a:endParaRPr lang="en-US" sz="1200" dirty="0">
                <a:solidFill>
                  <a:srgbClr val="1A06AA"/>
                </a:solidFill>
                <a:latin typeface="Tw Cen MT" panose="020B0602020104020603" pitchFamily="34" charset="77"/>
              </a:endParaRPr>
            </a:p>
          </p:txBody>
        </p:sp>
        <p:cxnSp>
          <p:nvCxnSpPr>
            <p:cNvPr id="74" name="Straight Connector 73">
              <a:extLst>
                <a:ext uri="{FF2B5EF4-FFF2-40B4-BE49-F238E27FC236}">
                  <a16:creationId xmlns:a16="http://schemas.microsoft.com/office/drawing/2014/main" id="{4477C54C-D1F7-DD4F-BADB-2C449CE87736}"/>
                </a:ext>
              </a:extLst>
            </p:cNvPr>
            <p:cNvCxnSpPr>
              <a:cxnSpLocks/>
            </p:cNvCxnSpPr>
            <p:nvPr/>
          </p:nvCxnSpPr>
          <p:spPr>
            <a:xfrm flipV="1">
              <a:off x="6526732" y="4485667"/>
              <a:ext cx="323353" cy="4013"/>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AB4F30E9-81FB-2E4C-AFC1-91B0D4946F02}"/>
                </a:ext>
              </a:extLst>
            </p:cNvPr>
            <p:cNvSpPr txBox="1"/>
            <p:nvPr/>
          </p:nvSpPr>
          <p:spPr>
            <a:xfrm>
              <a:off x="5176497" y="4537683"/>
              <a:ext cx="1400333" cy="261610"/>
            </a:xfrm>
            <a:prstGeom prst="rect">
              <a:avLst/>
            </a:prstGeom>
            <a:noFill/>
          </p:spPr>
          <p:txBody>
            <a:bodyPr wrap="square">
              <a:spAutoFit/>
            </a:bodyPr>
            <a:lstStyle/>
            <a:p>
              <a:pPr algn="r"/>
              <a:r>
                <a:rPr lang="en-US" sz="1050" dirty="0">
                  <a:solidFill>
                    <a:srgbClr val="1A06AA"/>
                  </a:solidFill>
                  <a:latin typeface="Tw Cen MT" panose="020B0602020104020603" pitchFamily="34" charset="77"/>
                </a:rPr>
                <a:t>DERA2 (net) power</a:t>
              </a:r>
              <a:endParaRPr lang="en-US" sz="1200" dirty="0">
                <a:solidFill>
                  <a:srgbClr val="1A06AA"/>
                </a:solidFill>
                <a:latin typeface="Tw Cen MT" panose="020B0602020104020603" pitchFamily="34" charset="77"/>
              </a:endParaRPr>
            </a:p>
          </p:txBody>
        </p:sp>
        <p:cxnSp>
          <p:nvCxnSpPr>
            <p:cNvPr id="76" name="Straight Connector 75">
              <a:extLst>
                <a:ext uri="{FF2B5EF4-FFF2-40B4-BE49-F238E27FC236}">
                  <a16:creationId xmlns:a16="http://schemas.microsoft.com/office/drawing/2014/main" id="{837F718B-FE75-6D47-86FF-3E5AB998CEE5}"/>
                </a:ext>
              </a:extLst>
            </p:cNvPr>
            <p:cNvCxnSpPr>
              <a:cxnSpLocks/>
            </p:cNvCxnSpPr>
            <p:nvPr/>
          </p:nvCxnSpPr>
          <p:spPr>
            <a:xfrm flipV="1">
              <a:off x="6526732" y="4680434"/>
              <a:ext cx="323353" cy="4013"/>
            </a:xfrm>
            <a:prstGeom prst="line">
              <a:avLst/>
            </a:prstGeom>
            <a:ln w="19050">
              <a:solidFill>
                <a:srgbClr val="1F07D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40231313-6545-CE4F-ABA4-3EA400C0741B}"/>
              </a:ext>
            </a:extLst>
          </p:cNvPr>
          <p:cNvGrpSpPr/>
          <p:nvPr/>
        </p:nvGrpSpPr>
        <p:grpSpPr>
          <a:xfrm>
            <a:off x="12793595" y="2786027"/>
            <a:ext cx="3157404" cy="3231063"/>
            <a:chOff x="4186639" y="574586"/>
            <a:chExt cx="3157404" cy="3218296"/>
          </a:xfrm>
        </p:grpSpPr>
        <p:sp>
          <p:nvSpPr>
            <p:cNvPr id="83" name="Rectangle 82">
              <a:extLst>
                <a:ext uri="{FF2B5EF4-FFF2-40B4-BE49-F238E27FC236}">
                  <a16:creationId xmlns:a16="http://schemas.microsoft.com/office/drawing/2014/main" id="{29DCDB34-61D7-D648-98D6-6D2CB1D4AE5B}"/>
                </a:ext>
              </a:extLst>
            </p:cNvPr>
            <p:cNvSpPr/>
            <p:nvPr/>
          </p:nvSpPr>
          <p:spPr>
            <a:xfrm>
              <a:off x="4260094" y="1545076"/>
              <a:ext cx="2927168" cy="22478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sp>
          <p:nvSpPr>
            <p:cNvPr id="84" name="Rectangle 83">
              <a:extLst>
                <a:ext uri="{FF2B5EF4-FFF2-40B4-BE49-F238E27FC236}">
                  <a16:creationId xmlns:a16="http://schemas.microsoft.com/office/drawing/2014/main" id="{3DC3DF3C-77C4-754C-B7CE-5B2FC75A0105}"/>
                </a:ext>
              </a:extLst>
            </p:cNvPr>
            <p:cNvSpPr/>
            <p:nvPr/>
          </p:nvSpPr>
          <p:spPr>
            <a:xfrm>
              <a:off x="4267202" y="574586"/>
              <a:ext cx="2927168" cy="939100"/>
            </a:xfrm>
            <a:prstGeom prst="rect">
              <a:avLst/>
            </a:prstGeom>
            <a:solidFill>
              <a:srgbClr val="DE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grpSp>
          <p:nvGrpSpPr>
            <p:cNvPr id="85" name="Group 84">
              <a:extLst>
                <a:ext uri="{FF2B5EF4-FFF2-40B4-BE49-F238E27FC236}">
                  <a16:creationId xmlns:a16="http://schemas.microsoft.com/office/drawing/2014/main" id="{30FE7173-8D33-5D42-BCE8-989C911808B5}"/>
                </a:ext>
              </a:extLst>
            </p:cNvPr>
            <p:cNvGrpSpPr/>
            <p:nvPr/>
          </p:nvGrpSpPr>
          <p:grpSpPr>
            <a:xfrm>
              <a:off x="4527413" y="670123"/>
              <a:ext cx="2661652" cy="3041313"/>
              <a:chOff x="4527413" y="670123"/>
              <a:chExt cx="2661652" cy="3041313"/>
            </a:xfrm>
          </p:grpSpPr>
          <p:grpSp>
            <p:nvGrpSpPr>
              <p:cNvPr id="90" name="Group 89">
                <a:extLst>
                  <a:ext uri="{FF2B5EF4-FFF2-40B4-BE49-F238E27FC236}">
                    <a16:creationId xmlns:a16="http://schemas.microsoft.com/office/drawing/2014/main" id="{EAE9087E-FDA1-B34F-9E38-B352B4AEAC1E}"/>
                  </a:ext>
                </a:extLst>
              </p:cNvPr>
              <p:cNvGrpSpPr/>
              <p:nvPr/>
            </p:nvGrpSpPr>
            <p:grpSpPr>
              <a:xfrm>
                <a:off x="5488173" y="1112260"/>
                <a:ext cx="762000" cy="795125"/>
                <a:chOff x="1447800" y="709825"/>
                <a:chExt cx="762000" cy="795125"/>
              </a:xfrm>
            </p:grpSpPr>
            <p:sp>
              <p:nvSpPr>
                <p:cNvPr id="125" name="Oval 124">
                  <a:extLst>
                    <a:ext uri="{FF2B5EF4-FFF2-40B4-BE49-F238E27FC236}">
                      <a16:creationId xmlns:a16="http://schemas.microsoft.com/office/drawing/2014/main" id="{2F50CF2D-66A5-B344-BFC6-D86EAF1DBB9A}"/>
                    </a:ext>
                  </a:extLst>
                </p:cNvPr>
                <p:cNvSpPr/>
                <p:nvPr/>
              </p:nvSpPr>
              <p:spPr>
                <a:xfrm>
                  <a:off x="1627414" y="1084855"/>
                  <a:ext cx="381000" cy="226610"/>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77"/>
                  </a:endParaRPr>
                </a:p>
              </p:txBody>
            </p:sp>
            <p:sp>
              <p:nvSpPr>
                <p:cNvPr id="126" name="Oval 125">
                  <a:extLst>
                    <a:ext uri="{FF2B5EF4-FFF2-40B4-BE49-F238E27FC236}">
                      <a16:creationId xmlns:a16="http://schemas.microsoft.com/office/drawing/2014/main" id="{CD8264D4-27F2-3F44-93C6-2397F2F39764}"/>
                    </a:ext>
                  </a:extLst>
                </p:cNvPr>
                <p:cNvSpPr/>
                <p:nvPr/>
              </p:nvSpPr>
              <p:spPr>
                <a:xfrm>
                  <a:off x="1627414" y="958939"/>
                  <a:ext cx="381000" cy="226610"/>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77"/>
                  </a:endParaRPr>
                </a:p>
              </p:txBody>
            </p:sp>
            <p:cxnSp>
              <p:nvCxnSpPr>
                <p:cNvPr id="127" name="Straight Connector 126">
                  <a:extLst>
                    <a:ext uri="{FF2B5EF4-FFF2-40B4-BE49-F238E27FC236}">
                      <a16:creationId xmlns:a16="http://schemas.microsoft.com/office/drawing/2014/main" id="{5F78480C-AAA7-9E4B-885A-D69CB3FF1FE1}"/>
                    </a:ext>
                  </a:extLst>
                </p:cNvPr>
                <p:cNvCxnSpPr>
                  <a:cxnSpLocks/>
                </p:cNvCxnSpPr>
                <p:nvPr/>
              </p:nvCxnSpPr>
              <p:spPr>
                <a:xfrm>
                  <a:off x="1447800" y="742950"/>
                  <a:ext cx="762000"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302DE865-CD16-3143-BB08-FEA74801AB5F}"/>
                    </a:ext>
                  </a:extLst>
                </p:cNvPr>
                <p:cNvCxnSpPr>
                  <a:cxnSpLocks/>
                </p:cNvCxnSpPr>
                <p:nvPr/>
              </p:nvCxnSpPr>
              <p:spPr>
                <a:xfrm>
                  <a:off x="1828800" y="709825"/>
                  <a:ext cx="0" cy="249114"/>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853815CF-AEDC-D14A-BB06-3554894ACD7B}"/>
                    </a:ext>
                  </a:extLst>
                </p:cNvPr>
                <p:cNvCxnSpPr>
                  <a:cxnSpLocks/>
                </p:cNvCxnSpPr>
                <p:nvPr/>
              </p:nvCxnSpPr>
              <p:spPr>
                <a:xfrm>
                  <a:off x="1828800" y="1311465"/>
                  <a:ext cx="0" cy="19348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A4C99E65-02DE-6A44-AF6E-C0B793D96262}"/>
                    </a:ext>
                  </a:extLst>
                </p:cNvPr>
                <p:cNvCxnSpPr>
                  <a:cxnSpLocks/>
                </p:cNvCxnSpPr>
                <p:nvPr/>
              </p:nvCxnSpPr>
              <p:spPr>
                <a:xfrm>
                  <a:off x="1447800" y="1504950"/>
                  <a:ext cx="762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1" name="Straight Connector 90">
                <a:extLst>
                  <a:ext uri="{FF2B5EF4-FFF2-40B4-BE49-F238E27FC236}">
                    <a16:creationId xmlns:a16="http://schemas.microsoft.com/office/drawing/2014/main" id="{FC0E3E6B-97C0-F14B-8859-2F49807677D8}"/>
                  </a:ext>
                </a:extLst>
              </p:cNvPr>
              <p:cNvCxnSpPr>
                <a:cxnSpLocks/>
              </p:cNvCxnSpPr>
              <p:nvPr/>
            </p:nvCxnSpPr>
            <p:spPr>
              <a:xfrm>
                <a:off x="5270459" y="2383635"/>
                <a:ext cx="40569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EA276C0-67A7-554C-A47A-86377191347E}"/>
                  </a:ext>
                </a:extLst>
              </p:cNvPr>
              <p:cNvCxnSpPr>
                <a:cxnSpLocks/>
              </p:cNvCxnSpPr>
              <p:nvPr/>
            </p:nvCxnSpPr>
            <p:spPr>
              <a:xfrm flipH="1">
                <a:off x="5151011" y="1903203"/>
                <a:ext cx="687568" cy="7563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C2809EC-9F3C-434E-93A1-581FD59D0D80}"/>
                  </a:ext>
                </a:extLst>
              </p:cNvPr>
              <p:cNvCxnSpPr>
                <a:cxnSpLocks/>
              </p:cNvCxnSpPr>
              <p:nvPr/>
            </p:nvCxnSpPr>
            <p:spPr>
              <a:xfrm flipH="1">
                <a:off x="4634777" y="2704662"/>
                <a:ext cx="338950" cy="7195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7C49804D-16E4-524C-8640-3FCC44DB8E69}"/>
                  </a:ext>
                </a:extLst>
              </p:cNvPr>
              <p:cNvCxnSpPr>
                <a:cxnSpLocks/>
              </p:cNvCxnSpPr>
              <p:nvPr/>
            </p:nvCxnSpPr>
            <p:spPr>
              <a:xfrm>
                <a:off x="4973727" y="2704662"/>
                <a:ext cx="288471" cy="6912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99E92B4-6AFD-4C46-97A4-2F5E7E151E32}"/>
                  </a:ext>
                </a:extLst>
              </p:cNvPr>
              <p:cNvCxnSpPr>
                <a:cxnSpLocks/>
              </p:cNvCxnSpPr>
              <p:nvPr/>
            </p:nvCxnSpPr>
            <p:spPr>
              <a:xfrm flipV="1">
                <a:off x="4889405" y="2675987"/>
                <a:ext cx="498950" cy="56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5A7C5A1B-5951-D346-B28B-06DA8408E297}"/>
                  </a:ext>
                </a:extLst>
              </p:cNvPr>
              <p:cNvCxnSpPr>
                <a:cxnSpLocks/>
              </p:cNvCxnSpPr>
              <p:nvPr/>
            </p:nvCxnSpPr>
            <p:spPr>
              <a:xfrm>
                <a:off x="4527413" y="3395905"/>
                <a:ext cx="391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BC57058-D9AF-E745-9F2B-DAF918640AE7}"/>
                  </a:ext>
                </a:extLst>
              </p:cNvPr>
              <p:cNvCxnSpPr>
                <a:cxnSpLocks/>
              </p:cNvCxnSpPr>
              <p:nvPr/>
            </p:nvCxnSpPr>
            <p:spPr>
              <a:xfrm>
                <a:off x="5037948" y="3395905"/>
                <a:ext cx="391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8" name="Group 97">
                <a:extLst>
                  <a:ext uri="{FF2B5EF4-FFF2-40B4-BE49-F238E27FC236}">
                    <a16:creationId xmlns:a16="http://schemas.microsoft.com/office/drawing/2014/main" id="{4680CD10-6FD0-2A4A-B438-2EB76AE60604}"/>
                  </a:ext>
                </a:extLst>
              </p:cNvPr>
              <p:cNvGrpSpPr/>
              <p:nvPr/>
            </p:nvGrpSpPr>
            <p:grpSpPr>
              <a:xfrm>
                <a:off x="6031661" y="1914852"/>
                <a:ext cx="1108224" cy="1394689"/>
                <a:chOff x="331217" y="1489916"/>
                <a:chExt cx="1108224" cy="1394689"/>
              </a:xfrm>
            </p:grpSpPr>
            <p:grpSp>
              <p:nvGrpSpPr>
                <p:cNvPr id="118" name="Group 117">
                  <a:extLst>
                    <a:ext uri="{FF2B5EF4-FFF2-40B4-BE49-F238E27FC236}">
                      <a16:creationId xmlns:a16="http://schemas.microsoft.com/office/drawing/2014/main" id="{D26BB820-436B-5148-8460-EAD307F2DB55}"/>
                    </a:ext>
                  </a:extLst>
                </p:cNvPr>
                <p:cNvGrpSpPr/>
                <p:nvPr/>
              </p:nvGrpSpPr>
              <p:grpSpPr>
                <a:xfrm>
                  <a:off x="331217" y="1489916"/>
                  <a:ext cx="912281" cy="1394689"/>
                  <a:chOff x="331217" y="1489916"/>
                  <a:chExt cx="912281" cy="1394689"/>
                </a:xfrm>
              </p:grpSpPr>
              <p:cxnSp>
                <p:nvCxnSpPr>
                  <p:cNvPr id="122" name="Straight Connector 121">
                    <a:extLst>
                      <a:ext uri="{FF2B5EF4-FFF2-40B4-BE49-F238E27FC236}">
                        <a16:creationId xmlns:a16="http://schemas.microsoft.com/office/drawing/2014/main" id="{7D2AB93E-C77B-0240-AA44-172B337E0EE6}"/>
                      </a:ext>
                    </a:extLst>
                  </p:cNvPr>
                  <p:cNvCxnSpPr>
                    <a:cxnSpLocks/>
                  </p:cNvCxnSpPr>
                  <p:nvPr/>
                </p:nvCxnSpPr>
                <p:spPr>
                  <a:xfrm>
                    <a:off x="331217" y="1489916"/>
                    <a:ext cx="611109" cy="7101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0C31267-A730-F34A-8E48-516B23DD1679}"/>
                      </a:ext>
                    </a:extLst>
                  </p:cNvPr>
                  <p:cNvCxnSpPr>
                    <a:cxnSpLocks/>
                  </p:cNvCxnSpPr>
                  <p:nvPr/>
                </p:nvCxnSpPr>
                <p:spPr>
                  <a:xfrm flipH="1">
                    <a:off x="704656" y="2193362"/>
                    <a:ext cx="250371" cy="6877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C7A38975-B584-9E45-8EED-A8C4544768C0}"/>
                      </a:ext>
                    </a:extLst>
                  </p:cNvPr>
                  <p:cNvCxnSpPr>
                    <a:cxnSpLocks/>
                  </p:cNvCxnSpPr>
                  <p:nvPr/>
                </p:nvCxnSpPr>
                <p:spPr>
                  <a:xfrm>
                    <a:off x="955027" y="2193362"/>
                    <a:ext cx="288471" cy="6912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9" name="Straight Connector 118">
                  <a:extLst>
                    <a:ext uri="{FF2B5EF4-FFF2-40B4-BE49-F238E27FC236}">
                      <a16:creationId xmlns:a16="http://schemas.microsoft.com/office/drawing/2014/main" id="{6993A538-874E-7F45-81CB-3589AD93BD88}"/>
                    </a:ext>
                  </a:extLst>
                </p:cNvPr>
                <p:cNvCxnSpPr>
                  <a:cxnSpLocks/>
                </p:cNvCxnSpPr>
                <p:nvPr/>
              </p:nvCxnSpPr>
              <p:spPr>
                <a:xfrm flipV="1">
                  <a:off x="530460" y="2208205"/>
                  <a:ext cx="607809" cy="1088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CD7E425-37C7-4A47-85B8-613C0BFDC75D}"/>
                    </a:ext>
                  </a:extLst>
                </p:cNvPr>
                <p:cNvCxnSpPr>
                  <a:cxnSpLocks/>
                </p:cNvCxnSpPr>
                <p:nvPr/>
              </p:nvCxnSpPr>
              <p:spPr>
                <a:xfrm>
                  <a:off x="508713" y="2884605"/>
                  <a:ext cx="391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3D51C5DA-FF42-1046-ABDD-16F0102A4379}"/>
                    </a:ext>
                  </a:extLst>
                </p:cNvPr>
                <p:cNvCxnSpPr>
                  <a:cxnSpLocks/>
                </p:cNvCxnSpPr>
                <p:nvPr/>
              </p:nvCxnSpPr>
              <p:spPr>
                <a:xfrm>
                  <a:off x="1047555" y="2884605"/>
                  <a:ext cx="391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9" name="Straight Connector 98">
                <a:extLst>
                  <a:ext uri="{FF2B5EF4-FFF2-40B4-BE49-F238E27FC236}">
                    <a16:creationId xmlns:a16="http://schemas.microsoft.com/office/drawing/2014/main" id="{5EBD57DC-DAA9-C54C-822F-58833C699101}"/>
                  </a:ext>
                </a:extLst>
              </p:cNvPr>
              <p:cNvCxnSpPr>
                <a:cxnSpLocks/>
              </p:cNvCxnSpPr>
              <p:nvPr/>
            </p:nvCxnSpPr>
            <p:spPr>
              <a:xfrm flipH="1">
                <a:off x="5254035" y="3424176"/>
                <a:ext cx="8163" cy="27799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1285FCB-71C7-CB4C-B935-48F77B2DABC8}"/>
                  </a:ext>
                </a:extLst>
              </p:cNvPr>
              <p:cNvCxnSpPr>
                <a:cxnSpLocks/>
              </p:cNvCxnSpPr>
              <p:nvPr/>
            </p:nvCxnSpPr>
            <p:spPr>
              <a:xfrm>
                <a:off x="6298964" y="3318567"/>
                <a:ext cx="0" cy="289421"/>
              </a:xfrm>
              <a:prstGeom prst="line">
                <a:avLst/>
              </a:prstGeom>
              <a:ln w="19050">
                <a:solidFill>
                  <a:srgbClr val="1A06A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F02A239-FE3B-FE45-BC1E-B4409564263D}"/>
                  </a:ext>
                </a:extLst>
              </p:cNvPr>
              <p:cNvCxnSpPr>
                <a:cxnSpLocks/>
              </p:cNvCxnSpPr>
              <p:nvPr/>
            </p:nvCxnSpPr>
            <p:spPr>
              <a:xfrm flipH="1">
                <a:off x="4784587" y="3424176"/>
                <a:ext cx="8163" cy="27799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81B919F-D3E6-064B-80B5-6E0F1DF5D740}"/>
                  </a:ext>
                </a:extLst>
              </p:cNvPr>
              <p:cNvCxnSpPr>
                <a:cxnSpLocks/>
              </p:cNvCxnSpPr>
              <p:nvPr/>
            </p:nvCxnSpPr>
            <p:spPr>
              <a:xfrm flipH="1">
                <a:off x="6446827" y="2638583"/>
                <a:ext cx="8163" cy="27799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03" name="Group 102">
                <a:extLst>
                  <a:ext uri="{FF2B5EF4-FFF2-40B4-BE49-F238E27FC236}">
                    <a16:creationId xmlns:a16="http://schemas.microsoft.com/office/drawing/2014/main" id="{2316363B-F2F0-FB40-B75D-755C8207380A}"/>
                  </a:ext>
                </a:extLst>
              </p:cNvPr>
              <p:cNvGrpSpPr/>
              <p:nvPr/>
            </p:nvGrpSpPr>
            <p:grpSpPr>
              <a:xfrm>
                <a:off x="5726861" y="670123"/>
                <a:ext cx="304800" cy="544026"/>
                <a:chOff x="924488" y="2352276"/>
                <a:chExt cx="304800" cy="544026"/>
              </a:xfrm>
            </p:grpSpPr>
            <p:sp>
              <p:nvSpPr>
                <p:cNvPr id="115" name="Oval 114">
                  <a:extLst>
                    <a:ext uri="{FF2B5EF4-FFF2-40B4-BE49-F238E27FC236}">
                      <a16:creationId xmlns:a16="http://schemas.microsoft.com/office/drawing/2014/main" id="{5671035C-63B0-1B48-80BB-0A570ABD0421}"/>
                    </a:ext>
                  </a:extLst>
                </p:cNvPr>
                <p:cNvSpPr/>
                <p:nvPr/>
              </p:nvSpPr>
              <p:spPr>
                <a:xfrm>
                  <a:off x="924488" y="2352276"/>
                  <a:ext cx="304800" cy="3048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77"/>
                  </a:endParaRPr>
                </a:p>
              </p:txBody>
            </p:sp>
            <p:sp>
              <p:nvSpPr>
                <p:cNvPr id="116" name="Freeform: Shape 1045">
                  <a:extLst>
                    <a:ext uri="{FF2B5EF4-FFF2-40B4-BE49-F238E27FC236}">
                      <a16:creationId xmlns:a16="http://schemas.microsoft.com/office/drawing/2014/main" id="{D8879425-FA5F-3D4B-BD7B-D96E634E7D2A}"/>
                    </a:ext>
                  </a:extLst>
                </p:cNvPr>
                <p:cNvSpPr/>
                <p:nvPr/>
              </p:nvSpPr>
              <p:spPr>
                <a:xfrm>
                  <a:off x="982615" y="2432236"/>
                  <a:ext cx="158169" cy="169926"/>
                </a:xfrm>
                <a:custGeom>
                  <a:avLst/>
                  <a:gdLst>
                    <a:gd name="connsiteX0" fmla="*/ 0 w 326571"/>
                    <a:gd name="connsiteY0" fmla="*/ 142158 h 289116"/>
                    <a:gd name="connsiteX1" fmla="*/ 27214 w 326571"/>
                    <a:gd name="connsiteY1" fmla="*/ 87730 h 289116"/>
                    <a:gd name="connsiteX2" fmla="*/ 87086 w 326571"/>
                    <a:gd name="connsiteY2" fmla="*/ 644 h 289116"/>
                    <a:gd name="connsiteX3" fmla="*/ 174171 w 326571"/>
                    <a:gd name="connsiteY3" fmla="*/ 136716 h 289116"/>
                    <a:gd name="connsiteX4" fmla="*/ 266700 w 326571"/>
                    <a:gd name="connsiteY4" fmla="*/ 289116 h 289116"/>
                    <a:gd name="connsiteX5" fmla="*/ 326571 w 326571"/>
                    <a:gd name="connsiteY5" fmla="*/ 136716 h 28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571" h="289116">
                      <a:moveTo>
                        <a:pt x="0" y="142158"/>
                      </a:moveTo>
                      <a:cubicBezTo>
                        <a:pt x="6350" y="126737"/>
                        <a:pt x="12700" y="111316"/>
                        <a:pt x="27214" y="87730"/>
                      </a:cubicBezTo>
                      <a:cubicBezTo>
                        <a:pt x="41728" y="64144"/>
                        <a:pt x="62593" y="-7520"/>
                        <a:pt x="87086" y="644"/>
                      </a:cubicBezTo>
                      <a:cubicBezTo>
                        <a:pt x="111579" y="8808"/>
                        <a:pt x="144235" y="88637"/>
                        <a:pt x="174171" y="136716"/>
                      </a:cubicBezTo>
                      <a:cubicBezTo>
                        <a:pt x="204107" y="184795"/>
                        <a:pt x="241300" y="289116"/>
                        <a:pt x="266700" y="289116"/>
                      </a:cubicBezTo>
                      <a:cubicBezTo>
                        <a:pt x="292100" y="289116"/>
                        <a:pt x="309335" y="212916"/>
                        <a:pt x="326571" y="13671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77"/>
                  </a:endParaRPr>
                </a:p>
              </p:txBody>
            </p:sp>
            <p:cxnSp>
              <p:nvCxnSpPr>
                <p:cNvPr id="117" name="Straight Arrow Connector 116">
                  <a:extLst>
                    <a:ext uri="{FF2B5EF4-FFF2-40B4-BE49-F238E27FC236}">
                      <a16:creationId xmlns:a16="http://schemas.microsoft.com/office/drawing/2014/main" id="{703749E7-B73B-A44B-95A9-FFB29CE7341E}"/>
                    </a:ext>
                  </a:extLst>
                </p:cNvPr>
                <p:cNvCxnSpPr>
                  <a:cxnSpLocks/>
                  <a:stCxn id="115" idx="4"/>
                </p:cNvCxnSpPr>
                <p:nvPr/>
              </p:nvCxnSpPr>
              <p:spPr>
                <a:xfrm>
                  <a:off x="1076888" y="2657076"/>
                  <a:ext cx="0" cy="239226"/>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04" name="TextBox 103">
                <a:extLst>
                  <a:ext uri="{FF2B5EF4-FFF2-40B4-BE49-F238E27FC236}">
                    <a16:creationId xmlns:a16="http://schemas.microsoft.com/office/drawing/2014/main" id="{E8E364B3-75A2-E448-A732-AC4C77E9FE3C}"/>
                  </a:ext>
                </a:extLst>
              </p:cNvPr>
              <p:cNvSpPr txBox="1"/>
              <p:nvPr/>
            </p:nvSpPr>
            <p:spPr>
              <a:xfrm>
                <a:off x="6048787" y="1390877"/>
                <a:ext cx="1140278" cy="276999"/>
              </a:xfrm>
              <a:prstGeom prst="rect">
                <a:avLst/>
              </a:prstGeom>
              <a:noFill/>
            </p:spPr>
            <p:txBody>
              <a:bodyPr wrap="square">
                <a:spAutoFit/>
              </a:bodyPr>
              <a:lstStyle/>
              <a:p>
                <a:r>
                  <a:rPr lang="en-US" sz="1200" dirty="0">
                    <a:solidFill>
                      <a:srgbClr val="1A06AA"/>
                    </a:solidFill>
                    <a:latin typeface="Tw Cen MT" panose="020B0602020104020603" pitchFamily="34" charset="77"/>
                  </a:rPr>
                  <a:t>Substation</a:t>
                </a:r>
              </a:p>
            </p:txBody>
          </p:sp>
          <p:cxnSp>
            <p:nvCxnSpPr>
              <p:cNvPr id="105" name="Straight Connector 104">
                <a:extLst>
                  <a:ext uri="{FF2B5EF4-FFF2-40B4-BE49-F238E27FC236}">
                    <a16:creationId xmlns:a16="http://schemas.microsoft.com/office/drawing/2014/main" id="{E02260D9-FB30-DE43-994B-A58F8154E55B}"/>
                  </a:ext>
                </a:extLst>
              </p:cNvPr>
              <p:cNvCxnSpPr>
                <a:cxnSpLocks/>
              </p:cNvCxnSpPr>
              <p:nvPr/>
            </p:nvCxnSpPr>
            <p:spPr>
              <a:xfrm flipH="1">
                <a:off x="5602473" y="2417651"/>
                <a:ext cx="8163" cy="277990"/>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C45CF9A7-5230-794B-9C80-007DDECD9638}"/>
                  </a:ext>
                </a:extLst>
              </p:cNvPr>
              <p:cNvCxnSpPr>
                <a:cxnSpLocks/>
              </p:cNvCxnSpPr>
              <p:nvPr/>
            </p:nvCxnSpPr>
            <p:spPr>
              <a:xfrm flipH="1">
                <a:off x="5149011" y="2704662"/>
                <a:ext cx="8163" cy="27799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68DBBC4F-A1C5-3943-AE21-A418A959BBEC}"/>
                  </a:ext>
                </a:extLst>
              </p:cNvPr>
              <p:cNvCxnSpPr>
                <a:cxnSpLocks/>
              </p:cNvCxnSpPr>
              <p:nvPr/>
            </p:nvCxnSpPr>
            <p:spPr>
              <a:xfrm flipH="1">
                <a:off x="5495230" y="2417651"/>
                <a:ext cx="8163" cy="27799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5B7FEFB-83F2-4948-8714-AE9FBE2BCF7B}"/>
                  </a:ext>
                </a:extLst>
              </p:cNvPr>
              <p:cNvCxnSpPr>
                <a:cxnSpLocks/>
              </p:cNvCxnSpPr>
              <p:nvPr/>
            </p:nvCxnSpPr>
            <p:spPr>
              <a:xfrm flipH="1">
                <a:off x="6872374" y="3324884"/>
                <a:ext cx="8163" cy="27799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A4C5CFA-ED98-CB40-BC6B-A15E23501F06}"/>
                  </a:ext>
                </a:extLst>
              </p:cNvPr>
              <p:cNvCxnSpPr>
                <a:cxnSpLocks/>
              </p:cNvCxnSpPr>
              <p:nvPr/>
            </p:nvCxnSpPr>
            <p:spPr>
              <a:xfrm flipH="1">
                <a:off x="6323337" y="2652190"/>
                <a:ext cx="8163" cy="277990"/>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1400AA4-8485-0A49-BEC2-0D973EC8648B}"/>
                  </a:ext>
                </a:extLst>
              </p:cNvPr>
              <p:cNvCxnSpPr>
                <a:cxnSpLocks/>
              </p:cNvCxnSpPr>
              <p:nvPr/>
            </p:nvCxnSpPr>
            <p:spPr>
              <a:xfrm flipH="1">
                <a:off x="5351903" y="3413132"/>
                <a:ext cx="8163" cy="277990"/>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F157C078-B479-E74B-8EF3-68ECFB120249}"/>
                  </a:ext>
                </a:extLst>
              </p:cNvPr>
              <p:cNvCxnSpPr>
                <a:cxnSpLocks/>
              </p:cNvCxnSpPr>
              <p:nvPr/>
            </p:nvCxnSpPr>
            <p:spPr>
              <a:xfrm flipH="1">
                <a:off x="6481739" y="3318355"/>
                <a:ext cx="8163" cy="277990"/>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FCDCF573-8994-F245-AC6B-C3E4F599125F}"/>
                  </a:ext>
                </a:extLst>
              </p:cNvPr>
              <p:cNvCxnSpPr>
                <a:cxnSpLocks/>
              </p:cNvCxnSpPr>
              <p:nvPr/>
            </p:nvCxnSpPr>
            <p:spPr>
              <a:xfrm flipH="1">
                <a:off x="4622178" y="3433446"/>
                <a:ext cx="8163" cy="277990"/>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0F0D969-3854-C445-81B3-D253081F5647}"/>
                  </a:ext>
                </a:extLst>
              </p:cNvPr>
              <p:cNvCxnSpPr>
                <a:cxnSpLocks/>
              </p:cNvCxnSpPr>
              <p:nvPr/>
            </p:nvCxnSpPr>
            <p:spPr>
              <a:xfrm>
                <a:off x="5289688" y="2678963"/>
                <a:ext cx="0" cy="289421"/>
              </a:xfrm>
              <a:prstGeom prst="line">
                <a:avLst/>
              </a:prstGeom>
              <a:ln w="19050">
                <a:solidFill>
                  <a:srgbClr val="1A06A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06784FAE-4D33-1F40-8A72-49F54FA7B285}"/>
                  </a:ext>
                </a:extLst>
              </p:cNvPr>
              <p:cNvCxnSpPr>
                <a:cxnSpLocks/>
              </p:cNvCxnSpPr>
              <p:nvPr/>
            </p:nvCxnSpPr>
            <p:spPr>
              <a:xfrm>
                <a:off x="7030659" y="3313453"/>
                <a:ext cx="0" cy="289421"/>
              </a:xfrm>
              <a:prstGeom prst="line">
                <a:avLst/>
              </a:prstGeom>
              <a:ln w="19050">
                <a:solidFill>
                  <a:srgbClr val="1A06A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86" name="TextBox 85">
              <a:extLst>
                <a:ext uri="{FF2B5EF4-FFF2-40B4-BE49-F238E27FC236}">
                  <a16:creationId xmlns:a16="http://schemas.microsoft.com/office/drawing/2014/main" id="{ADDD792F-F99B-9B40-B898-F3A32822E948}"/>
                </a:ext>
              </a:extLst>
            </p:cNvPr>
            <p:cNvSpPr txBox="1"/>
            <p:nvPr/>
          </p:nvSpPr>
          <p:spPr>
            <a:xfrm>
              <a:off x="6201635" y="1016054"/>
              <a:ext cx="1140278" cy="276999"/>
            </a:xfrm>
            <a:prstGeom prst="rect">
              <a:avLst/>
            </a:prstGeom>
            <a:noFill/>
          </p:spPr>
          <p:txBody>
            <a:bodyPr wrap="square">
              <a:spAutoFit/>
            </a:bodyPr>
            <a:lstStyle/>
            <a:p>
              <a:r>
                <a:rPr lang="en-US" sz="1200" dirty="0">
                  <a:solidFill>
                    <a:srgbClr val="1A06AA"/>
                  </a:solidFill>
                  <a:latin typeface="Tw Cen MT" panose="020B0602020104020603" pitchFamily="34" charset="77"/>
                </a:rPr>
                <a:t>POI</a:t>
              </a:r>
            </a:p>
          </p:txBody>
        </p:sp>
        <p:sp>
          <p:nvSpPr>
            <p:cNvPr id="87" name="TextBox 86">
              <a:extLst>
                <a:ext uri="{FF2B5EF4-FFF2-40B4-BE49-F238E27FC236}">
                  <a16:creationId xmlns:a16="http://schemas.microsoft.com/office/drawing/2014/main" id="{7DAFD764-7E02-194D-B198-428EF23FEAB0}"/>
                </a:ext>
              </a:extLst>
            </p:cNvPr>
            <p:cNvSpPr txBox="1"/>
            <p:nvPr/>
          </p:nvSpPr>
          <p:spPr>
            <a:xfrm>
              <a:off x="6203765" y="1771690"/>
              <a:ext cx="1140278" cy="276999"/>
            </a:xfrm>
            <a:prstGeom prst="rect">
              <a:avLst/>
            </a:prstGeom>
            <a:noFill/>
          </p:spPr>
          <p:txBody>
            <a:bodyPr wrap="square">
              <a:spAutoFit/>
            </a:bodyPr>
            <a:lstStyle/>
            <a:p>
              <a:r>
                <a:rPr lang="en-US" sz="1200" dirty="0">
                  <a:solidFill>
                    <a:srgbClr val="1A06AA"/>
                  </a:solidFill>
                  <a:latin typeface="Tw Cen MT" panose="020B0602020104020603" pitchFamily="34" charset="77"/>
                </a:rPr>
                <a:t>PCC</a:t>
              </a:r>
            </a:p>
          </p:txBody>
        </p:sp>
        <p:sp>
          <p:nvSpPr>
            <p:cNvPr id="88" name="TextBox 87">
              <a:extLst>
                <a:ext uri="{FF2B5EF4-FFF2-40B4-BE49-F238E27FC236}">
                  <a16:creationId xmlns:a16="http://schemas.microsoft.com/office/drawing/2014/main" id="{3C815CDE-7D10-934B-B9AC-FD49B4283AFC}"/>
                </a:ext>
              </a:extLst>
            </p:cNvPr>
            <p:cNvSpPr txBox="1"/>
            <p:nvPr/>
          </p:nvSpPr>
          <p:spPr>
            <a:xfrm>
              <a:off x="4186639" y="1259761"/>
              <a:ext cx="1323429" cy="261610"/>
            </a:xfrm>
            <a:prstGeom prst="rect">
              <a:avLst/>
            </a:prstGeom>
            <a:noFill/>
          </p:spPr>
          <p:txBody>
            <a:bodyPr wrap="square">
              <a:spAutoFit/>
            </a:bodyPr>
            <a:lstStyle/>
            <a:p>
              <a:r>
                <a:rPr lang="en-US" sz="1100" dirty="0">
                  <a:latin typeface="Tw Cen MT" panose="020B0602020104020603" pitchFamily="34" charset="77"/>
                </a:rPr>
                <a:t>Transmission grid</a:t>
              </a:r>
            </a:p>
          </p:txBody>
        </p:sp>
        <p:sp>
          <p:nvSpPr>
            <p:cNvPr id="89" name="TextBox 88">
              <a:extLst>
                <a:ext uri="{FF2B5EF4-FFF2-40B4-BE49-F238E27FC236}">
                  <a16:creationId xmlns:a16="http://schemas.microsoft.com/office/drawing/2014/main" id="{96F722B6-E7F4-0641-9C7A-22911751708C}"/>
                </a:ext>
              </a:extLst>
            </p:cNvPr>
            <p:cNvSpPr txBox="1"/>
            <p:nvPr/>
          </p:nvSpPr>
          <p:spPr>
            <a:xfrm>
              <a:off x="4211433" y="1539785"/>
              <a:ext cx="1323429" cy="261610"/>
            </a:xfrm>
            <a:prstGeom prst="rect">
              <a:avLst/>
            </a:prstGeom>
            <a:noFill/>
          </p:spPr>
          <p:txBody>
            <a:bodyPr wrap="square">
              <a:spAutoFit/>
            </a:bodyPr>
            <a:lstStyle/>
            <a:p>
              <a:r>
                <a:rPr lang="en-US" sz="1100" dirty="0">
                  <a:latin typeface="Tw Cen MT" panose="020B0602020104020603" pitchFamily="34" charset="77"/>
                </a:rPr>
                <a:t>Distribution grid</a:t>
              </a:r>
            </a:p>
          </p:txBody>
        </p:sp>
      </p:grpSp>
      <p:pic>
        <p:nvPicPr>
          <p:cNvPr id="131" name="Picture 130">
            <a:extLst>
              <a:ext uri="{FF2B5EF4-FFF2-40B4-BE49-F238E27FC236}">
                <a16:creationId xmlns:a16="http://schemas.microsoft.com/office/drawing/2014/main" id="{0201835C-0939-114D-9013-E2728635D854}"/>
              </a:ext>
            </a:extLst>
          </p:cNvPr>
          <p:cNvPicPr>
            <a:picLocks noChangeAspect="1"/>
          </p:cNvPicPr>
          <p:nvPr/>
        </p:nvPicPr>
        <p:blipFill>
          <a:blip r:embed="rId3"/>
          <a:stretch>
            <a:fillRect/>
          </a:stretch>
        </p:blipFill>
        <p:spPr>
          <a:xfrm>
            <a:off x="716865" y="3460784"/>
            <a:ext cx="2744674" cy="2810811"/>
          </a:xfrm>
          <a:prstGeom prst="rect">
            <a:avLst/>
          </a:prstGeom>
        </p:spPr>
      </p:pic>
      <p:grpSp>
        <p:nvGrpSpPr>
          <p:cNvPr id="7" name="Group 6">
            <a:extLst>
              <a:ext uri="{FF2B5EF4-FFF2-40B4-BE49-F238E27FC236}">
                <a16:creationId xmlns:a16="http://schemas.microsoft.com/office/drawing/2014/main" id="{69303966-F448-6C46-B45E-FE9FE9A99988}"/>
              </a:ext>
            </a:extLst>
          </p:cNvPr>
          <p:cNvGrpSpPr/>
          <p:nvPr/>
        </p:nvGrpSpPr>
        <p:grpSpPr>
          <a:xfrm>
            <a:off x="3105117" y="3688972"/>
            <a:ext cx="5726796" cy="1579081"/>
            <a:chOff x="3105117" y="3688972"/>
            <a:chExt cx="5726796" cy="1579081"/>
          </a:xfrm>
        </p:grpSpPr>
        <p:sp>
          <p:nvSpPr>
            <p:cNvPr id="132" name="TextBox 131">
              <a:extLst>
                <a:ext uri="{FF2B5EF4-FFF2-40B4-BE49-F238E27FC236}">
                  <a16:creationId xmlns:a16="http://schemas.microsoft.com/office/drawing/2014/main" id="{8C3B19B1-D9D5-424C-8B9C-F1EED625E959}"/>
                </a:ext>
              </a:extLst>
            </p:cNvPr>
            <p:cNvSpPr txBox="1"/>
            <p:nvPr/>
          </p:nvSpPr>
          <p:spPr>
            <a:xfrm>
              <a:off x="6540393" y="3830121"/>
              <a:ext cx="2291520" cy="923330"/>
            </a:xfrm>
            <a:prstGeom prst="rect">
              <a:avLst/>
            </a:prstGeom>
            <a:noFill/>
            <a:ln>
              <a:noFill/>
            </a:ln>
          </p:spPr>
          <p:txBody>
            <a:bodyPr wrap="square">
              <a:spAutoFit/>
            </a:bodyPr>
            <a:lstStyle/>
            <a:p>
              <a:r>
                <a:rPr lang="en-US" i="0" u="none" strike="noStrike" dirty="0">
                  <a:solidFill>
                    <a:srgbClr val="17059E"/>
                  </a:solidFill>
                  <a:effectLst/>
                  <a:latin typeface="Tw Cen MT" panose="020B0602020104020603" pitchFamily="34" charset="77"/>
                </a:rPr>
                <a:t>Planning problem:</a:t>
              </a:r>
            </a:p>
            <a:p>
              <a:r>
                <a:rPr lang="en-US" dirty="0">
                  <a:latin typeface="Tw Cen MT" panose="020B0602020104020603" pitchFamily="34" charset="77"/>
                </a:rPr>
                <a:t>Solar installation capacity limit</a:t>
              </a:r>
            </a:p>
          </p:txBody>
        </p:sp>
        <p:cxnSp>
          <p:nvCxnSpPr>
            <p:cNvPr id="145" name="Straight Arrow Connector 144">
              <a:extLst>
                <a:ext uri="{FF2B5EF4-FFF2-40B4-BE49-F238E27FC236}">
                  <a16:creationId xmlns:a16="http://schemas.microsoft.com/office/drawing/2014/main" id="{CEDBB2C3-0AFA-B340-825B-1428D7FF6D48}"/>
                </a:ext>
              </a:extLst>
            </p:cNvPr>
            <p:cNvCxnSpPr>
              <a:cxnSpLocks/>
            </p:cNvCxnSpPr>
            <p:nvPr/>
          </p:nvCxnSpPr>
          <p:spPr>
            <a:xfrm flipH="1">
              <a:off x="3105117" y="4673682"/>
              <a:ext cx="1321564" cy="504196"/>
            </a:xfrm>
            <a:prstGeom prst="straightConnector1">
              <a:avLst/>
            </a:prstGeom>
            <a:ln>
              <a:solidFill>
                <a:srgbClr val="1A06AA"/>
              </a:solidFill>
              <a:tailEnd type="triangle"/>
            </a:ln>
          </p:spPr>
          <p:style>
            <a:lnRef idx="1">
              <a:schemeClr val="accent1"/>
            </a:lnRef>
            <a:fillRef idx="0">
              <a:schemeClr val="accent1"/>
            </a:fillRef>
            <a:effectRef idx="0">
              <a:schemeClr val="accent1"/>
            </a:effectRef>
            <a:fontRef idx="minor">
              <a:schemeClr val="tx1"/>
            </a:fontRef>
          </p:style>
        </p:cxnSp>
        <p:pic>
          <p:nvPicPr>
            <p:cNvPr id="152" name="Picture 151">
              <a:extLst>
                <a:ext uri="{FF2B5EF4-FFF2-40B4-BE49-F238E27FC236}">
                  <a16:creationId xmlns:a16="http://schemas.microsoft.com/office/drawing/2014/main" id="{B726509D-5FCD-4C43-B258-D5E621EA55F5}"/>
                </a:ext>
              </a:extLst>
            </p:cNvPr>
            <p:cNvPicPr>
              <a:picLocks noChangeAspect="1"/>
            </p:cNvPicPr>
            <p:nvPr/>
          </p:nvPicPr>
          <p:blipFill>
            <a:blip r:embed="rId4"/>
            <a:stretch>
              <a:fillRect/>
            </a:stretch>
          </p:blipFill>
          <p:spPr>
            <a:xfrm>
              <a:off x="4406089" y="3688972"/>
              <a:ext cx="2003799" cy="1579081"/>
            </a:xfrm>
            <a:prstGeom prst="rect">
              <a:avLst/>
            </a:prstGeom>
          </p:spPr>
        </p:pic>
      </p:grpSp>
      <p:grpSp>
        <p:nvGrpSpPr>
          <p:cNvPr id="8" name="Group 7">
            <a:extLst>
              <a:ext uri="{FF2B5EF4-FFF2-40B4-BE49-F238E27FC236}">
                <a16:creationId xmlns:a16="http://schemas.microsoft.com/office/drawing/2014/main" id="{0930772B-85A5-3547-9D41-2FC2771B1415}"/>
              </a:ext>
            </a:extLst>
          </p:cNvPr>
          <p:cNvGrpSpPr/>
          <p:nvPr/>
        </p:nvGrpSpPr>
        <p:grpSpPr>
          <a:xfrm>
            <a:off x="2710543" y="2023320"/>
            <a:ext cx="1937657" cy="1175745"/>
            <a:chOff x="2710543" y="2023320"/>
            <a:chExt cx="1937657" cy="1175745"/>
          </a:xfrm>
        </p:grpSpPr>
        <p:sp>
          <p:nvSpPr>
            <p:cNvPr id="6" name="TextBox 5">
              <a:extLst>
                <a:ext uri="{FF2B5EF4-FFF2-40B4-BE49-F238E27FC236}">
                  <a16:creationId xmlns:a16="http://schemas.microsoft.com/office/drawing/2014/main" id="{BD162F27-8A5D-4E4E-AC67-BC294EDCCFF7}"/>
                </a:ext>
              </a:extLst>
            </p:cNvPr>
            <p:cNvSpPr txBox="1"/>
            <p:nvPr/>
          </p:nvSpPr>
          <p:spPr>
            <a:xfrm>
              <a:off x="2743200" y="2023320"/>
              <a:ext cx="1905000" cy="646331"/>
            </a:xfrm>
            <a:prstGeom prst="rect">
              <a:avLst/>
            </a:prstGeom>
            <a:noFill/>
          </p:spPr>
          <p:txBody>
            <a:bodyPr wrap="square" rtlCol="0">
              <a:spAutoFit/>
            </a:bodyPr>
            <a:lstStyle/>
            <a:p>
              <a:pPr algn="ctr"/>
              <a:r>
                <a:rPr lang="en-US" dirty="0">
                  <a:latin typeface="Tw Cen MT" panose="020B0602020104020603" pitchFamily="34" charset="77"/>
                </a:rPr>
                <a:t>Hosting capacity limit</a:t>
              </a:r>
            </a:p>
          </p:txBody>
        </p:sp>
        <p:sp>
          <p:nvSpPr>
            <p:cNvPr id="67" name="TextBox 66">
              <a:extLst>
                <a:ext uri="{FF2B5EF4-FFF2-40B4-BE49-F238E27FC236}">
                  <a16:creationId xmlns:a16="http://schemas.microsoft.com/office/drawing/2014/main" id="{03C5A1E6-A55D-D54F-B799-9C1583B81E0F}"/>
                </a:ext>
              </a:extLst>
            </p:cNvPr>
            <p:cNvSpPr txBox="1"/>
            <p:nvPr/>
          </p:nvSpPr>
          <p:spPr>
            <a:xfrm>
              <a:off x="2710543" y="2829733"/>
              <a:ext cx="1905000" cy="369332"/>
            </a:xfrm>
            <a:prstGeom prst="rect">
              <a:avLst/>
            </a:prstGeom>
            <a:noFill/>
          </p:spPr>
          <p:txBody>
            <a:bodyPr wrap="square" rtlCol="0">
              <a:spAutoFit/>
            </a:bodyPr>
            <a:lstStyle/>
            <a:p>
              <a:pPr algn="ctr"/>
              <a:r>
                <a:rPr lang="en-US" dirty="0">
                  <a:latin typeface="Tw Cen MT" panose="020B0602020104020603" pitchFamily="34" charset="77"/>
                </a:rPr>
                <a:t>No control</a:t>
              </a:r>
            </a:p>
          </p:txBody>
        </p:sp>
      </p:grpSp>
      <p:grpSp>
        <p:nvGrpSpPr>
          <p:cNvPr id="11" name="Group 10">
            <a:extLst>
              <a:ext uri="{FF2B5EF4-FFF2-40B4-BE49-F238E27FC236}">
                <a16:creationId xmlns:a16="http://schemas.microsoft.com/office/drawing/2014/main" id="{5D3E54CB-7840-234B-8C3E-FA0CF6392719}"/>
              </a:ext>
            </a:extLst>
          </p:cNvPr>
          <p:cNvGrpSpPr/>
          <p:nvPr/>
        </p:nvGrpSpPr>
        <p:grpSpPr>
          <a:xfrm>
            <a:off x="8936422" y="2027725"/>
            <a:ext cx="2220636" cy="1147164"/>
            <a:chOff x="8936422" y="2027725"/>
            <a:chExt cx="2220636" cy="1147164"/>
          </a:xfrm>
        </p:grpSpPr>
        <p:sp>
          <p:nvSpPr>
            <p:cNvPr id="77" name="TextBox 76">
              <a:extLst>
                <a:ext uri="{FF2B5EF4-FFF2-40B4-BE49-F238E27FC236}">
                  <a16:creationId xmlns:a16="http://schemas.microsoft.com/office/drawing/2014/main" id="{2F28D2A1-8049-8747-81CF-3F83C1D39B28}"/>
                </a:ext>
              </a:extLst>
            </p:cNvPr>
            <p:cNvSpPr txBox="1"/>
            <p:nvPr/>
          </p:nvSpPr>
          <p:spPr>
            <a:xfrm>
              <a:off x="8936422" y="2027725"/>
              <a:ext cx="2220636" cy="646331"/>
            </a:xfrm>
            <a:prstGeom prst="rect">
              <a:avLst/>
            </a:prstGeom>
            <a:noFill/>
          </p:spPr>
          <p:txBody>
            <a:bodyPr wrap="square" rtlCol="0">
              <a:spAutoFit/>
            </a:bodyPr>
            <a:lstStyle/>
            <a:p>
              <a:pPr algn="ctr"/>
              <a:r>
                <a:rPr lang="en-US" dirty="0">
                  <a:latin typeface="Tw Cen MT" panose="020B0602020104020603" pitchFamily="34" charset="77"/>
                </a:rPr>
                <a:t>DER aggregation through DSO</a:t>
              </a:r>
            </a:p>
          </p:txBody>
        </p:sp>
        <p:sp>
          <p:nvSpPr>
            <p:cNvPr id="78" name="TextBox 77">
              <a:extLst>
                <a:ext uri="{FF2B5EF4-FFF2-40B4-BE49-F238E27FC236}">
                  <a16:creationId xmlns:a16="http://schemas.microsoft.com/office/drawing/2014/main" id="{C7AC9283-5C33-FC4F-8C64-52466C817458}"/>
                </a:ext>
              </a:extLst>
            </p:cNvPr>
            <p:cNvSpPr txBox="1"/>
            <p:nvPr/>
          </p:nvSpPr>
          <p:spPr>
            <a:xfrm>
              <a:off x="9094240" y="2805557"/>
              <a:ext cx="1905000" cy="369332"/>
            </a:xfrm>
            <a:prstGeom prst="rect">
              <a:avLst/>
            </a:prstGeom>
            <a:noFill/>
          </p:spPr>
          <p:txBody>
            <a:bodyPr wrap="square" rtlCol="0">
              <a:spAutoFit/>
            </a:bodyPr>
            <a:lstStyle/>
            <a:p>
              <a:pPr algn="ctr"/>
              <a:r>
                <a:rPr lang="en-US" dirty="0">
                  <a:latin typeface="Tw Cen MT" panose="020B0602020104020603" pitchFamily="34" charset="77"/>
                </a:rPr>
                <a:t>Fully control</a:t>
              </a:r>
            </a:p>
          </p:txBody>
        </p:sp>
      </p:grpSp>
      <p:grpSp>
        <p:nvGrpSpPr>
          <p:cNvPr id="79" name="Group 78">
            <a:extLst>
              <a:ext uri="{FF2B5EF4-FFF2-40B4-BE49-F238E27FC236}">
                <a16:creationId xmlns:a16="http://schemas.microsoft.com/office/drawing/2014/main" id="{2AC2159D-2B1D-A340-9B03-B3225EBA3093}"/>
              </a:ext>
            </a:extLst>
          </p:cNvPr>
          <p:cNvGrpSpPr/>
          <p:nvPr/>
        </p:nvGrpSpPr>
        <p:grpSpPr>
          <a:xfrm>
            <a:off x="762000" y="4039881"/>
            <a:ext cx="5276789" cy="2205342"/>
            <a:chOff x="768267" y="4066253"/>
            <a:chExt cx="5276789" cy="2205342"/>
          </a:xfrm>
        </p:grpSpPr>
        <p:sp>
          <p:nvSpPr>
            <p:cNvPr id="80" name="TextBox 79">
              <a:extLst>
                <a:ext uri="{FF2B5EF4-FFF2-40B4-BE49-F238E27FC236}">
                  <a16:creationId xmlns:a16="http://schemas.microsoft.com/office/drawing/2014/main" id="{8AD5EB67-BF14-8648-B4F4-921E1F1B7B79}"/>
                </a:ext>
              </a:extLst>
            </p:cNvPr>
            <p:cNvSpPr txBox="1"/>
            <p:nvPr/>
          </p:nvSpPr>
          <p:spPr>
            <a:xfrm>
              <a:off x="4346790" y="4066253"/>
              <a:ext cx="1698266" cy="400110"/>
            </a:xfrm>
            <a:prstGeom prst="rect">
              <a:avLst/>
            </a:prstGeom>
            <a:noFill/>
            <a:ln>
              <a:noFill/>
            </a:ln>
          </p:spPr>
          <p:txBody>
            <a:bodyPr wrap="square">
              <a:spAutoFit/>
            </a:bodyPr>
            <a:lstStyle/>
            <a:p>
              <a:r>
                <a:rPr lang="en-US" sz="2000" b="0" i="0" u="none" strike="noStrike" dirty="0">
                  <a:effectLst/>
                  <a:latin typeface="Tw Cen MT" panose="020B0602020104020603" pitchFamily="34" charset="77"/>
                </a:rPr>
                <a:t>Big “DERA”</a:t>
              </a:r>
              <a:endParaRPr lang="en-US" sz="2000" dirty="0">
                <a:latin typeface="Tw Cen MT" panose="020B0602020104020603" pitchFamily="34" charset="77"/>
              </a:endParaRPr>
            </a:p>
          </p:txBody>
        </p:sp>
        <p:cxnSp>
          <p:nvCxnSpPr>
            <p:cNvPr id="81" name="Straight Arrow Connector 80">
              <a:extLst>
                <a:ext uri="{FF2B5EF4-FFF2-40B4-BE49-F238E27FC236}">
                  <a16:creationId xmlns:a16="http://schemas.microsoft.com/office/drawing/2014/main" id="{0EC6C17F-6F74-5B43-9D89-164A294664F7}"/>
                </a:ext>
              </a:extLst>
            </p:cNvPr>
            <p:cNvCxnSpPr>
              <a:cxnSpLocks/>
            </p:cNvCxnSpPr>
            <p:nvPr/>
          </p:nvCxnSpPr>
          <p:spPr>
            <a:xfrm flipH="1">
              <a:off x="3351784" y="4300914"/>
              <a:ext cx="888131" cy="479241"/>
            </a:xfrm>
            <a:prstGeom prst="straightConnector1">
              <a:avLst/>
            </a:prstGeom>
            <a:ln>
              <a:solidFill>
                <a:srgbClr val="1A06AA"/>
              </a:solidFill>
              <a:tailEnd type="triangle"/>
            </a:ln>
          </p:spPr>
          <p:style>
            <a:lnRef idx="1">
              <a:schemeClr val="accent1"/>
            </a:lnRef>
            <a:fillRef idx="0">
              <a:schemeClr val="accent1"/>
            </a:fillRef>
            <a:effectRef idx="0">
              <a:schemeClr val="accent1"/>
            </a:effectRef>
            <a:fontRef idx="minor">
              <a:schemeClr val="tx1"/>
            </a:fontRef>
          </p:style>
        </p:cxnSp>
        <p:sp>
          <p:nvSpPr>
            <p:cNvPr id="133" name="Rectangle 132">
              <a:extLst>
                <a:ext uri="{FF2B5EF4-FFF2-40B4-BE49-F238E27FC236}">
                  <a16:creationId xmlns:a16="http://schemas.microsoft.com/office/drawing/2014/main" id="{7EEB5EF2-1A4E-3A48-83EB-C5B696B4C19B}"/>
                </a:ext>
              </a:extLst>
            </p:cNvPr>
            <p:cNvSpPr/>
            <p:nvPr/>
          </p:nvSpPr>
          <p:spPr>
            <a:xfrm>
              <a:off x="768267" y="4320471"/>
              <a:ext cx="2594902" cy="195112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grpSp>
      <p:grpSp>
        <p:nvGrpSpPr>
          <p:cNvPr id="134" name="Group 133">
            <a:extLst>
              <a:ext uri="{FF2B5EF4-FFF2-40B4-BE49-F238E27FC236}">
                <a16:creationId xmlns:a16="http://schemas.microsoft.com/office/drawing/2014/main" id="{2CEF241B-2D51-1D4C-9ED0-07F405AF425C}"/>
              </a:ext>
            </a:extLst>
          </p:cNvPr>
          <p:cNvGrpSpPr/>
          <p:nvPr/>
        </p:nvGrpSpPr>
        <p:grpSpPr>
          <a:xfrm>
            <a:off x="6994362" y="2059157"/>
            <a:ext cx="2220636" cy="1030416"/>
            <a:chOff x="8936422" y="2027725"/>
            <a:chExt cx="2220636" cy="1030416"/>
          </a:xfrm>
        </p:grpSpPr>
        <p:sp>
          <p:nvSpPr>
            <p:cNvPr id="135" name="TextBox 134">
              <a:extLst>
                <a:ext uri="{FF2B5EF4-FFF2-40B4-BE49-F238E27FC236}">
                  <a16:creationId xmlns:a16="http://schemas.microsoft.com/office/drawing/2014/main" id="{FED05CC6-8EE2-EA4B-8F59-1A055D0034A9}"/>
                </a:ext>
              </a:extLst>
            </p:cNvPr>
            <p:cNvSpPr txBox="1"/>
            <p:nvPr/>
          </p:nvSpPr>
          <p:spPr>
            <a:xfrm>
              <a:off x="8936422" y="2027725"/>
              <a:ext cx="2220636" cy="369332"/>
            </a:xfrm>
            <a:prstGeom prst="rect">
              <a:avLst/>
            </a:prstGeom>
            <a:noFill/>
          </p:spPr>
          <p:txBody>
            <a:bodyPr wrap="square" rtlCol="0">
              <a:spAutoFit/>
            </a:bodyPr>
            <a:lstStyle/>
            <a:p>
              <a:pPr algn="ctr"/>
              <a:r>
                <a:rPr lang="en-US" dirty="0">
                  <a:latin typeface="Tw Cen MT" panose="020B0602020104020603" pitchFamily="34" charset="77"/>
                </a:rPr>
                <a:t>Local energy market</a:t>
              </a:r>
            </a:p>
          </p:txBody>
        </p:sp>
        <p:sp>
          <p:nvSpPr>
            <p:cNvPr id="136" name="TextBox 135">
              <a:extLst>
                <a:ext uri="{FF2B5EF4-FFF2-40B4-BE49-F238E27FC236}">
                  <a16:creationId xmlns:a16="http://schemas.microsoft.com/office/drawing/2014/main" id="{9AFE1E93-466D-2E4C-9EE7-4FEF3096909A}"/>
                </a:ext>
              </a:extLst>
            </p:cNvPr>
            <p:cNvSpPr txBox="1"/>
            <p:nvPr/>
          </p:nvSpPr>
          <p:spPr>
            <a:xfrm>
              <a:off x="9093368" y="2688809"/>
              <a:ext cx="1905000" cy="369332"/>
            </a:xfrm>
            <a:prstGeom prst="rect">
              <a:avLst/>
            </a:prstGeom>
            <a:noFill/>
          </p:spPr>
          <p:txBody>
            <a:bodyPr wrap="square" rtlCol="0">
              <a:spAutoFit/>
            </a:bodyPr>
            <a:lstStyle/>
            <a:p>
              <a:pPr algn="ctr"/>
              <a:r>
                <a:rPr lang="en-US" dirty="0">
                  <a:latin typeface="Tw Cen MT" panose="020B0602020104020603" pitchFamily="34" charset="77"/>
                </a:rPr>
                <a:t>Fully coordination</a:t>
              </a:r>
            </a:p>
          </p:txBody>
        </p:sp>
      </p:grpSp>
      <p:grpSp>
        <p:nvGrpSpPr>
          <p:cNvPr id="143" name="Group 142">
            <a:extLst>
              <a:ext uri="{FF2B5EF4-FFF2-40B4-BE49-F238E27FC236}">
                <a16:creationId xmlns:a16="http://schemas.microsoft.com/office/drawing/2014/main" id="{ABBC9964-B59E-BC48-8D90-BA73B85E1B63}"/>
              </a:ext>
            </a:extLst>
          </p:cNvPr>
          <p:cNvGrpSpPr/>
          <p:nvPr/>
        </p:nvGrpSpPr>
        <p:grpSpPr>
          <a:xfrm>
            <a:off x="767558" y="3470045"/>
            <a:ext cx="8452628" cy="2801550"/>
            <a:chOff x="767558" y="3470045"/>
            <a:chExt cx="8452628" cy="2801550"/>
          </a:xfrm>
        </p:grpSpPr>
        <p:sp>
          <p:nvSpPr>
            <p:cNvPr id="144" name="Rectangle 143">
              <a:extLst>
                <a:ext uri="{FF2B5EF4-FFF2-40B4-BE49-F238E27FC236}">
                  <a16:creationId xmlns:a16="http://schemas.microsoft.com/office/drawing/2014/main" id="{73CFC81C-B480-4B43-8680-E0D37E1E92AB}"/>
                </a:ext>
              </a:extLst>
            </p:cNvPr>
            <p:cNvSpPr/>
            <p:nvPr/>
          </p:nvSpPr>
          <p:spPr>
            <a:xfrm>
              <a:off x="5638809" y="3470045"/>
              <a:ext cx="3293694" cy="661383"/>
            </a:xfrm>
            <a:prstGeom prst="rect">
              <a:avLst/>
            </a:prstGeom>
            <a:solidFill>
              <a:schemeClr val="accent5">
                <a:lumMod val="20000"/>
                <a:lumOff val="80000"/>
                <a:alpha val="5254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sp>
          <p:nvSpPr>
            <p:cNvPr id="146" name="Rectangle 145">
              <a:extLst>
                <a:ext uri="{FF2B5EF4-FFF2-40B4-BE49-F238E27FC236}">
                  <a16:creationId xmlns:a16="http://schemas.microsoft.com/office/drawing/2014/main" id="{DAAFF69E-A8A7-3E4C-91CD-05EE589EB6F6}"/>
                </a:ext>
              </a:extLst>
            </p:cNvPr>
            <p:cNvSpPr/>
            <p:nvPr/>
          </p:nvSpPr>
          <p:spPr>
            <a:xfrm>
              <a:off x="5638809" y="5292493"/>
              <a:ext cx="3293683" cy="661383"/>
            </a:xfrm>
            <a:prstGeom prst="rect">
              <a:avLst/>
            </a:prstGeom>
            <a:solidFill>
              <a:schemeClr val="bg1">
                <a:lumMod val="85000"/>
                <a:alpha val="5254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sp>
          <p:nvSpPr>
            <p:cNvPr id="147" name="TextBox 146">
              <a:extLst>
                <a:ext uri="{FF2B5EF4-FFF2-40B4-BE49-F238E27FC236}">
                  <a16:creationId xmlns:a16="http://schemas.microsoft.com/office/drawing/2014/main" id="{EE0C5DBE-4105-304D-95FF-3C4632C07ED9}"/>
                </a:ext>
              </a:extLst>
            </p:cNvPr>
            <p:cNvSpPr txBox="1"/>
            <p:nvPr/>
          </p:nvSpPr>
          <p:spPr>
            <a:xfrm>
              <a:off x="5953958" y="5282582"/>
              <a:ext cx="2770420" cy="646331"/>
            </a:xfrm>
            <a:prstGeom prst="rect">
              <a:avLst/>
            </a:prstGeom>
            <a:noFill/>
            <a:ln>
              <a:noFill/>
            </a:ln>
          </p:spPr>
          <p:txBody>
            <a:bodyPr wrap="square">
              <a:spAutoFit/>
            </a:bodyPr>
            <a:lstStyle/>
            <a:p>
              <a:pPr algn="ctr"/>
              <a:r>
                <a:rPr lang="en-US" b="0" i="0" u="none" strike="noStrike" dirty="0">
                  <a:effectLst/>
                  <a:latin typeface="Tw Cen MT" panose="020B0602020104020603" pitchFamily="34" charset="77"/>
                </a:rPr>
                <a:t>Local energy market with distributed LMP</a:t>
              </a:r>
              <a:endParaRPr lang="en-US" dirty="0">
                <a:latin typeface="Tw Cen MT" panose="020B0602020104020603" pitchFamily="34" charset="77"/>
              </a:endParaRPr>
            </a:p>
          </p:txBody>
        </p:sp>
        <p:sp>
          <p:nvSpPr>
            <p:cNvPr id="148" name="TextBox 147">
              <a:extLst>
                <a:ext uri="{FF2B5EF4-FFF2-40B4-BE49-F238E27FC236}">
                  <a16:creationId xmlns:a16="http://schemas.microsoft.com/office/drawing/2014/main" id="{E7C59EC2-6D07-9942-A446-B071F6ABDC81}"/>
                </a:ext>
              </a:extLst>
            </p:cNvPr>
            <p:cNvSpPr txBox="1"/>
            <p:nvPr/>
          </p:nvSpPr>
          <p:spPr>
            <a:xfrm>
              <a:off x="6152892" y="3635667"/>
              <a:ext cx="2927167" cy="369332"/>
            </a:xfrm>
            <a:prstGeom prst="rect">
              <a:avLst/>
            </a:prstGeom>
            <a:noFill/>
            <a:ln>
              <a:noFill/>
            </a:ln>
          </p:spPr>
          <p:txBody>
            <a:bodyPr wrap="square">
              <a:spAutoFit/>
            </a:bodyPr>
            <a:lstStyle/>
            <a:p>
              <a:r>
                <a:rPr lang="en-US" dirty="0">
                  <a:latin typeface="Tw Cen MT" panose="020B0602020104020603" pitchFamily="34" charset="77"/>
                </a:rPr>
                <a:t>wholesale</a:t>
              </a:r>
              <a:r>
                <a:rPr lang="en-US" b="0" i="0" u="none" strike="noStrike" dirty="0">
                  <a:effectLst/>
                  <a:latin typeface="Tw Cen MT" panose="020B0602020104020603" pitchFamily="34" charset="77"/>
                </a:rPr>
                <a:t> market LMP</a:t>
              </a:r>
              <a:endParaRPr lang="en-US" dirty="0">
                <a:latin typeface="Tw Cen MT" panose="020B0602020104020603" pitchFamily="34" charset="77"/>
              </a:endParaRPr>
            </a:p>
          </p:txBody>
        </p:sp>
        <p:cxnSp>
          <p:nvCxnSpPr>
            <p:cNvPr id="149" name="Straight Arrow Connector 148">
              <a:extLst>
                <a:ext uri="{FF2B5EF4-FFF2-40B4-BE49-F238E27FC236}">
                  <a16:creationId xmlns:a16="http://schemas.microsoft.com/office/drawing/2014/main" id="{89E74BB3-6388-4148-8D89-902CB9567BD0}"/>
                </a:ext>
              </a:extLst>
            </p:cNvPr>
            <p:cNvCxnSpPr>
              <a:cxnSpLocks/>
            </p:cNvCxnSpPr>
            <p:nvPr/>
          </p:nvCxnSpPr>
          <p:spPr>
            <a:xfrm>
              <a:off x="7180179" y="4115412"/>
              <a:ext cx="1" cy="340256"/>
            </a:xfrm>
            <a:prstGeom prst="straightConnector1">
              <a:avLst/>
            </a:prstGeom>
            <a:ln>
              <a:solidFill>
                <a:srgbClr val="1A06AA"/>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01423DC8-3364-2E45-B06B-D3ECF7375BCF}"/>
                </a:ext>
              </a:extLst>
            </p:cNvPr>
            <p:cNvCxnSpPr>
              <a:cxnSpLocks/>
            </p:cNvCxnSpPr>
            <p:nvPr/>
          </p:nvCxnSpPr>
          <p:spPr>
            <a:xfrm flipV="1">
              <a:off x="7437222" y="4139449"/>
              <a:ext cx="1" cy="307451"/>
            </a:xfrm>
            <a:prstGeom prst="straightConnector1">
              <a:avLst/>
            </a:prstGeom>
            <a:ln>
              <a:solidFill>
                <a:srgbClr val="1A06AA"/>
              </a:solidFill>
              <a:tailEnd type="triangle"/>
            </a:ln>
          </p:spPr>
          <p:style>
            <a:lnRef idx="1">
              <a:schemeClr val="accent1"/>
            </a:lnRef>
            <a:fillRef idx="0">
              <a:schemeClr val="accent1"/>
            </a:fillRef>
            <a:effectRef idx="0">
              <a:schemeClr val="accent1"/>
            </a:effectRef>
            <a:fontRef idx="minor">
              <a:schemeClr val="tx1"/>
            </a:fontRef>
          </p:style>
        </p:cxnSp>
        <p:sp>
          <p:nvSpPr>
            <p:cNvPr id="151" name="Rectangle 150">
              <a:extLst>
                <a:ext uri="{FF2B5EF4-FFF2-40B4-BE49-F238E27FC236}">
                  <a16:creationId xmlns:a16="http://schemas.microsoft.com/office/drawing/2014/main" id="{A68455CA-99DD-4748-86A1-09499A738C94}"/>
                </a:ext>
              </a:extLst>
            </p:cNvPr>
            <p:cNvSpPr/>
            <p:nvPr/>
          </p:nvSpPr>
          <p:spPr>
            <a:xfrm>
              <a:off x="767558" y="4320471"/>
              <a:ext cx="8452628" cy="195112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153" name="Rectangle 152">
              <a:extLst>
                <a:ext uri="{FF2B5EF4-FFF2-40B4-BE49-F238E27FC236}">
                  <a16:creationId xmlns:a16="http://schemas.microsoft.com/office/drawing/2014/main" id="{91677A45-1E51-C64D-A3FA-0FDBD73511B7}"/>
                </a:ext>
              </a:extLst>
            </p:cNvPr>
            <p:cNvSpPr/>
            <p:nvPr/>
          </p:nvSpPr>
          <p:spPr>
            <a:xfrm>
              <a:off x="6947930" y="4433131"/>
              <a:ext cx="775056" cy="491422"/>
            </a:xfrm>
            <a:prstGeom prst="rect">
              <a:avLst/>
            </a:prstGeom>
            <a:solidFill>
              <a:srgbClr val="FFF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w Cen MT" panose="020B0602020104020603" pitchFamily="34" charset="77"/>
              </a:endParaRPr>
            </a:p>
          </p:txBody>
        </p:sp>
        <p:sp>
          <p:nvSpPr>
            <p:cNvPr id="154" name="TextBox 153">
              <a:extLst>
                <a:ext uri="{FF2B5EF4-FFF2-40B4-BE49-F238E27FC236}">
                  <a16:creationId xmlns:a16="http://schemas.microsoft.com/office/drawing/2014/main" id="{9B5F4AC9-1850-4742-9B40-5638D2B9B036}"/>
                </a:ext>
              </a:extLst>
            </p:cNvPr>
            <p:cNvSpPr txBox="1"/>
            <p:nvPr/>
          </p:nvSpPr>
          <p:spPr>
            <a:xfrm>
              <a:off x="6663099" y="4527345"/>
              <a:ext cx="1300751" cy="276999"/>
            </a:xfrm>
            <a:prstGeom prst="rect">
              <a:avLst/>
            </a:prstGeom>
            <a:noFill/>
          </p:spPr>
          <p:txBody>
            <a:bodyPr wrap="square">
              <a:spAutoFit/>
            </a:bodyPr>
            <a:lstStyle/>
            <a:p>
              <a:pPr algn="ctr"/>
              <a:r>
                <a:rPr lang="en-US" sz="1200" dirty="0">
                  <a:solidFill>
                    <a:schemeClr val="accent6">
                      <a:lumMod val="50000"/>
                    </a:schemeClr>
                  </a:solidFill>
                  <a:latin typeface="Tw Cen MT" panose="020B0602020104020603" pitchFamily="34" charset="77"/>
                </a:rPr>
                <a:t>DSO</a:t>
              </a:r>
            </a:p>
          </p:txBody>
        </p:sp>
        <p:cxnSp>
          <p:nvCxnSpPr>
            <p:cNvPr id="155" name="Straight Arrow Connector 154">
              <a:extLst>
                <a:ext uri="{FF2B5EF4-FFF2-40B4-BE49-F238E27FC236}">
                  <a16:creationId xmlns:a16="http://schemas.microsoft.com/office/drawing/2014/main" id="{7F20EE94-AD5E-1D44-9B6A-F8D74C4289F3}"/>
                </a:ext>
              </a:extLst>
            </p:cNvPr>
            <p:cNvCxnSpPr>
              <a:cxnSpLocks/>
            </p:cNvCxnSpPr>
            <p:nvPr/>
          </p:nvCxnSpPr>
          <p:spPr>
            <a:xfrm>
              <a:off x="7180179" y="4969350"/>
              <a:ext cx="1" cy="340256"/>
            </a:xfrm>
            <a:prstGeom prst="straightConnector1">
              <a:avLst/>
            </a:prstGeom>
            <a:ln>
              <a:solidFill>
                <a:srgbClr val="1A06AA"/>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D313B9CC-6FE3-AE42-BD60-88BEF1C600B3}"/>
                </a:ext>
              </a:extLst>
            </p:cNvPr>
            <p:cNvCxnSpPr>
              <a:cxnSpLocks/>
            </p:cNvCxnSpPr>
            <p:nvPr/>
          </p:nvCxnSpPr>
          <p:spPr>
            <a:xfrm flipV="1">
              <a:off x="7437222" y="4993387"/>
              <a:ext cx="1" cy="307451"/>
            </a:xfrm>
            <a:prstGeom prst="straightConnector1">
              <a:avLst/>
            </a:prstGeom>
            <a:ln>
              <a:solidFill>
                <a:srgbClr val="1A06AA"/>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7" name="Group 156">
            <a:extLst>
              <a:ext uri="{FF2B5EF4-FFF2-40B4-BE49-F238E27FC236}">
                <a16:creationId xmlns:a16="http://schemas.microsoft.com/office/drawing/2014/main" id="{49E70BE8-857A-794D-A41F-402ACCB4ED59}"/>
              </a:ext>
            </a:extLst>
          </p:cNvPr>
          <p:cNvGrpSpPr/>
          <p:nvPr/>
        </p:nvGrpSpPr>
        <p:grpSpPr>
          <a:xfrm>
            <a:off x="4658599" y="2036486"/>
            <a:ext cx="2492709" cy="1307415"/>
            <a:chOff x="8842731" y="2027725"/>
            <a:chExt cx="2492709" cy="1307415"/>
          </a:xfrm>
        </p:grpSpPr>
        <p:sp>
          <p:nvSpPr>
            <p:cNvPr id="158" name="TextBox 157">
              <a:extLst>
                <a:ext uri="{FF2B5EF4-FFF2-40B4-BE49-F238E27FC236}">
                  <a16:creationId xmlns:a16="http://schemas.microsoft.com/office/drawing/2014/main" id="{9E7F982E-DF91-6140-B8C7-F5106750EA3E}"/>
                </a:ext>
              </a:extLst>
            </p:cNvPr>
            <p:cNvSpPr txBox="1"/>
            <p:nvPr/>
          </p:nvSpPr>
          <p:spPr>
            <a:xfrm>
              <a:off x="8842731" y="2027725"/>
              <a:ext cx="2492709" cy="646331"/>
            </a:xfrm>
            <a:prstGeom prst="rect">
              <a:avLst/>
            </a:prstGeom>
            <a:noFill/>
          </p:spPr>
          <p:txBody>
            <a:bodyPr wrap="square" rtlCol="0">
              <a:spAutoFit/>
            </a:bodyPr>
            <a:lstStyle/>
            <a:p>
              <a:pPr algn="ctr"/>
              <a:r>
                <a:rPr lang="en-US" dirty="0">
                  <a:solidFill>
                    <a:srgbClr val="17059E"/>
                  </a:solidFill>
                  <a:latin typeface="Tw Cen MT" panose="020B0602020104020603" pitchFamily="34" charset="77"/>
                </a:rPr>
                <a:t>Our method </a:t>
              </a:r>
              <a:r>
                <a:rPr lang="en-US" dirty="0">
                  <a:latin typeface="Tw Cen MT" panose="020B0602020104020603" pitchFamily="34" charset="77"/>
                </a:rPr>
                <a:t>(access limit allocation)</a:t>
              </a:r>
            </a:p>
          </p:txBody>
        </p:sp>
        <p:sp>
          <p:nvSpPr>
            <p:cNvPr id="159" name="TextBox 158">
              <a:extLst>
                <a:ext uri="{FF2B5EF4-FFF2-40B4-BE49-F238E27FC236}">
                  <a16:creationId xmlns:a16="http://schemas.microsoft.com/office/drawing/2014/main" id="{27841F3E-9446-F342-B5F4-A50C70271B57}"/>
                </a:ext>
              </a:extLst>
            </p:cNvPr>
            <p:cNvSpPr txBox="1"/>
            <p:nvPr/>
          </p:nvSpPr>
          <p:spPr>
            <a:xfrm>
              <a:off x="9093368" y="2688809"/>
              <a:ext cx="2120412" cy="646331"/>
            </a:xfrm>
            <a:prstGeom prst="rect">
              <a:avLst/>
            </a:prstGeom>
            <a:noFill/>
          </p:spPr>
          <p:txBody>
            <a:bodyPr wrap="square" rtlCol="0">
              <a:spAutoFit/>
            </a:bodyPr>
            <a:lstStyle/>
            <a:p>
              <a:pPr algn="ctr"/>
              <a:r>
                <a:rPr lang="en-US" dirty="0">
                  <a:latin typeface="Tw Cen MT" panose="020B0602020104020603" pitchFamily="34" charset="77"/>
                </a:rPr>
                <a:t>Ensure network reliability</a:t>
              </a:r>
            </a:p>
          </p:txBody>
        </p:sp>
      </p:grpSp>
      <p:grpSp>
        <p:nvGrpSpPr>
          <p:cNvPr id="160" name="Group 159">
            <a:extLst>
              <a:ext uri="{FF2B5EF4-FFF2-40B4-BE49-F238E27FC236}">
                <a16:creationId xmlns:a16="http://schemas.microsoft.com/office/drawing/2014/main" id="{807BD05C-2289-444A-8FDB-B52712532C6D}"/>
              </a:ext>
            </a:extLst>
          </p:cNvPr>
          <p:cNvGrpSpPr/>
          <p:nvPr/>
        </p:nvGrpSpPr>
        <p:grpSpPr>
          <a:xfrm>
            <a:off x="1118675" y="4067744"/>
            <a:ext cx="4958079" cy="1805513"/>
            <a:chOff x="1118675" y="4067744"/>
            <a:chExt cx="4958079" cy="1805513"/>
          </a:xfrm>
        </p:grpSpPr>
        <p:sp>
          <p:nvSpPr>
            <p:cNvPr id="161" name="Triangle 160">
              <a:extLst>
                <a:ext uri="{FF2B5EF4-FFF2-40B4-BE49-F238E27FC236}">
                  <a16:creationId xmlns:a16="http://schemas.microsoft.com/office/drawing/2014/main" id="{F8B53FF4-E2F5-B54A-95BF-F116089C4C56}"/>
                </a:ext>
              </a:extLst>
            </p:cNvPr>
            <p:cNvSpPr/>
            <p:nvPr/>
          </p:nvSpPr>
          <p:spPr>
            <a:xfrm>
              <a:off x="2999740" y="4361280"/>
              <a:ext cx="2537708" cy="879778"/>
            </a:xfrm>
            <a:prstGeom prst="triangle">
              <a:avLst>
                <a:gd name="adj" fmla="val 77473"/>
              </a:avLst>
            </a:prstGeom>
            <a:solidFill>
              <a:schemeClr val="accent5">
                <a:lumMod val="20000"/>
                <a:lumOff val="80000"/>
              </a:schemeClr>
            </a:solid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77"/>
              </a:endParaRPr>
            </a:p>
          </p:txBody>
        </p:sp>
        <p:grpSp>
          <p:nvGrpSpPr>
            <p:cNvPr id="162" name="Group 161">
              <a:extLst>
                <a:ext uri="{FF2B5EF4-FFF2-40B4-BE49-F238E27FC236}">
                  <a16:creationId xmlns:a16="http://schemas.microsoft.com/office/drawing/2014/main" id="{7CBE44F6-7072-C84D-8903-FB8D3AC9E2BF}"/>
                </a:ext>
              </a:extLst>
            </p:cNvPr>
            <p:cNvGrpSpPr/>
            <p:nvPr/>
          </p:nvGrpSpPr>
          <p:grpSpPr>
            <a:xfrm>
              <a:off x="4810108" y="4067744"/>
              <a:ext cx="1266646" cy="1197334"/>
              <a:chOff x="5354368" y="845161"/>
              <a:chExt cx="1266646" cy="1197334"/>
            </a:xfrm>
          </p:grpSpPr>
          <p:sp>
            <p:nvSpPr>
              <p:cNvPr id="169" name="Partial Circle 1060">
                <a:extLst>
                  <a:ext uri="{FF2B5EF4-FFF2-40B4-BE49-F238E27FC236}">
                    <a16:creationId xmlns:a16="http://schemas.microsoft.com/office/drawing/2014/main" id="{1818EFF0-C099-EE49-BB0C-FCC772978FA0}"/>
                  </a:ext>
                </a:extLst>
              </p:cNvPr>
              <p:cNvSpPr/>
              <p:nvPr/>
            </p:nvSpPr>
            <p:spPr>
              <a:xfrm>
                <a:off x="5362585" y="854431"/>
                <a:ext cx="1183990" cy="1183990"/>
              </a:xfrm>
              <a:prstGeom prst="pie">
                <a:avLst>
                  <a:gd name="adj1" fmla="val 8398359"/>
                  <a:gd name="adj2" fmla="val 16200000"/>
                </a:avLst>
              </a:prstGeom>
              <a:solidFill>
                <a:srgbClr val="BDDF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Tw Cen MT" panose="020B0602020104020603" pitchFamily="34" charset="77"/>
                </a:endParaRPr>
              </a:p>
            </p:txBody>
          </p:sp>
          <p:sp>
            <p:nvSpPr>
              <p:cNvPr id="170" name="Partial Circle 1062">
                <a:extLst>
                  <a:ext uri="{FF2B5EF4-FFF2-40B4-BE49-F238E27FC236}">
                    <a16:creationId xmlns:a16="http://schemas.microsoft.com/office/drawing/2014/main" id="{C3FA4470-D209-1B49-BA55-CF4A9750EC52}"/>
                  </a:ext>
                </a:extLst>
              </p:cNvPr>
              <p:cNvSpPr/>
              <p:nvPr/>
            </p:nvSpPr>
            <p:spPr>
              <a:xfrm>
                <a:off x="5354368" y="858504"/>
                <a:ext cx="1183990" cy="1174099"/>
              </a:xfrm>
              <a:prstGeom prst="pie">
                <a:avLst>
                  <a:gd name="adj1" fmla="val 4847557"/>
                  <a:gd name="adj2" fmla="val 83442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Tw Cen MT" panose="020B0602020104020603" pitchFamily="34" charset="77"/>
                </a:endParaRPr>
              </a:p>
            </p:txBody>
          </p:sp>
          <p:sp>
            <p:nvSpPr>
              <p:cNvPr id="171" name="Partial Circle 1063">
                <a:extLst>
                  <a:ext uri="{FF2B5EF4-FFF2-40B4-BE49-F238E27FC236}">
                    <a16:creationId xmlns:a16="http://schemas.microsoft.com/office/drawing/2014/main" id="{B1449242-6266-C343-A58F-A9D00FA7962D}"/>
                  </a:ext>
                </a:extLst>
              </p:cNvPr>
              <p:cNvSpPr/>
              <p:nvPr/>
            </p:nvSpPr>
            <p:spPr>
              <a:xfrm>
                <a:off x="5365806" y="845161"/>
                <a:ext cx="1183990" cy="1183990"/>
              </a:xfrm>
              <a:prstGeom prst="pie">
                <a:avLst>
                  <a:gd name="adj1" fmla="val 252361"/>
                  <a:gd name="adj2" fmla="val 483406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Tw Cen MT" panose="020B0602020104020603" pitchFamily="34" charset="77"/>
                </a:endParaRPr>
              </a:p>
            </p:txBody>
          </p:sp>
          <p:sp>
            <p:nvSpPr>
              <p:cNvPr id="172" name="Partial Circle 1064">
                <a:extLst>
                  <a:ext uri="{FF2B5EF4-FFF2-40B4-BE49-F238E27FC236}">
                    <a16:creationId xmlns:a16="http://schemas.microsoft.com/office/drawing/2014/main" id="{144CA8A4-202C-FC4D-B472-5FCEE15A39AB}"/>
                  </a:ext>
                </a:extLst>
              </p:cNvPr>
              <p:cNvSpPr/>
              <p:nvPr/>
            </p:nvSpPr>
            <p:spPr>
              <a:xfrm>
                <a:off x="5360501" y="854431"/>
                <a:ext cx="1183990" cy="1183990"/>
              </a:xfrm>
              <a:prstGeom prst="pie">
                <a:avLst>
                  <a:gd name="adj1" fmla="val 19376619"/>
                  <a:gd name="adj2" fmla="val 31779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Tw Cen MT" panose="020B0602020104020603" pitchFamily="34" charset="77"/>
                </a:endParaRPr>
              </a:p>
            </p:txBody>
          </p:sp>
          <p:sp>
            <p:nvSpPr>
              <p:cNvPr id="173" name="Partial Circle 1065">
                <a:extLst>
                  <a:ext uri="{FF2B5EF4-FFF2-40B4-BE49-F238E27FC236}">
                    <a16:creationId xmlns:a16="http://schemas.microsoft.com/office/drawing/2014/main" id="{436CB8D7-CA3E-3749-A071-84503902B023}"/>
                  </a:ext>
                </a:extLst>
              </p:cNvPr>
              <p:cNvSpPr/>
              <p:nvPr/>
            </p:nvSpPr>
            <p:spPr>
              <a:xfrm>
                <a:off x="5362585" y="858505"/>
                <a:ext cx="1183990" cy="1183990"/>
              </a:xfrm>
              <a:prstGeom prst="pie">
                <a:avLst>
                  <a:gd name="adj1" fmla="val 16178441"/>
                  <a:gd name="adj2" fmla="val 194555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Tw Cen MT" panose="020B0602020104020603" pitchFamily="34" charset="77"/>
                </a:endParaRPr>
              </a:p>
            </p:txBody>
          </p:sp>
          <p:sp>
            <p:nvSpPr>
              <p:cNvPr id="174" name="TextBox 173">
                <a:extLst>
                  <a:ext uri="{FF2B5EF4-FFF2-40B4-BE49-F238E27FC236}">
                    <a16:creationId xmlns:a16="http://schemas.microsoft.com/office/drawing/2014/main" id="{C8305164-6540-7A46-A7F7-A4301B5984FF}"/>
                  </a:ext>
                </a:extLst>
              </p:cNvPr>
              <p:cNvSpPr txBox="1"/>
              <p:nvPr/>
            </p:nvSpPr>
            <p:spPr>
              <a:xfrm>
                <a:off x="5894017" y="968355"/>
                <a:ext cx="562520" cy="215444"/>
              </a:xfrm>
              <a:prstGeom prst="rect">
                <a:avLst/>
              </a:prstGeom>
              <a:noFill/>
            </p:spPr>
            <p:txBody>
              <a:bodyPr wrap="square">
                <a:spAutoFit/>
              </a:bodyPr>
              <a:lstStyle/>
              <a:p>
                <a:r>
                  <a:rPr lang="en-US" sz="800" dirty="0">
                    <a:solidFill>
                      <a:srgbClr val="1A06AA"/>
                    </a:solidFill>
                    <a:latin typeface="Tw Cen MT" panose="020B0602020104020603" pitchFamily="34" charset="77"/>
                  </a:rPr>
                  <a:t>DERA1</a:t>
                </a:r>
              </a:p>
            </p:txBody>
          </p:sp>
          <p:sp>
            <p:nvSpPr>
              <p:cNvPr id="175" name="TextBox 174">
                <a:extLst>
                  <a:ext uri="{FF2B5EF4-FFF2-40B4-BE49-F238E27FC236}">
                    <a16:creationId xmlns:a16="http://schemas.microsoft.com/office/drawing/2014/main" id="{56B9FFEB-8519-B045-B59A-C5043335C731}"/>
                  </a:ext>
                </a:extLst>
              </p:cNvPr>
              <p:cNvSpPr txBox="1"/>
              <p:nvPr/>
            </p:nvSpPr>
            <p:spPr>
              <a:xfrm>
                <a:off x="6058494" y="1237373"/>
                <a:ext cx="562520" cy="215444"/>
              </a:xfrm>
              <a:prstGeom prst="rect">
                <a:avLst/>
              </a:prstGeom>
              <a:noFill/>
            </p:spPr>
            <p:txBody>
              <a:bodyPr wrap="square">
                <a:spAutoFit/>
              </a:bodyPr>
              <a:lstStyle/>
              <a:p>
                <a:r>
                  <a:rPr lang="en-US" sz="800" dirty="0">
                    <a:solidFill>
                      <a:srgbClr val="1A06AA"/>
                    </a:solidFill>
                    <a:latin typeface="Tw Cen MT" panose="020B0602020104020603" pitchFamily="34" charset="77"/>
                  </a:rPr>
                  <a:t>DERA2</a:t>
                </a:r>
              </a:p>
            </p:txBody>
          </p:sp>
          <p:sp>
            <p:nvSpPr>
              <p:cNvPr id="176" name="TextBox 175">
                <a:extLst>
                  <a:ext uri="{FF2B5EF4-FFF2-40B4-BE49-F238E27FC236}">
                    <a16:creationId xmlns:a16="http://schemas.microsoft.com/office/drawing/2014/main" id="{F0BBF60E-AB25-8B4D-AF0D-785E81A60E0B}"/>
                  </a:ext>
                </a:extLst>
              </p:cNvPr>
              <p:cNvSpPr txBox="1"/>
              <p:nvPr/>
            </p:nvSpPr>
            <p:spPr>
              <a:xfrm>
                <a:off x="5531716" y="1741980"/>
                <a:ext cx="562520" cy="215444"/>
              </a:xfrm>
              <a:prstGeom prst="rect">
                <a:avLst/>
              </a:prstGeom>
              <a:noFill/>
            </p:spPr>
            <p:txBody>
              <a:bodyPr wrap="square">
                <a:spAutoFit/>
              </a:bodyPr>
              <a:lstStyle/>
              <a:p>
                <a:r>
                  <a:rPr lang="en-US" sz="800" dirty="0">
                    <a:solidFill>
                      <a:srgbClr val="1A06AA"/>
                    </a:solidFill>
                    <a:latin typeface="Tw Cen MT" panose="020B0602020104020603" pitchFamily="34" charset="77"/>
                  </a:rPr>
                  <a:t>DERA4</a:t>
                </a:r>
              </a:p>
            </p:txBody>
          </p:sp>
          <p:sp>
            <p:nvSpPr>
              <p:cNvPr id="177" name="TextBox 176">
                <a:extLst>
                  <a:ext uri="{FF2B5EF4-FFF2-40B4-BE49-F238E27FC236}">
                    <a16:creationId xmlns:a16="http://schemas.microsoft.com/office/drawing/2014/main" id="{FACC0160-251A-B341-82B3-7C07FE85592D}"/>
                  </a:ext>
                </a:extLst>
              </p:cNvPr>
              <p:cNvSpPr txBox="1"/>
              <p:nvPr/>
            </p:nvSpPr>
            <p:spPr>
              <a:xfrm>
                <a:off x="5952496" y="1615712"/>
                <a:ext cx="562520" cy="215444"/>
              </a:xfrm>
              <a:prstGeom prst="rect">
                <a:avLst/>
              </a:prstGeom>
              <a:noFill/>
            </p:spPr>
            <p:txBody>
              <a:bodyPr wrap="square">
                <a:spAutoFit/>
              </a:bodyPr>
              <a:lstStyle/>
              <a:p>
                <a:r>
                  <a:rPr lang="en-US" sz="800" dirty="0">
                    <a:solidFill>
                      <a:srgbClr val="1A06AA"/>
                    </a:solidFill>
                    <a:latin typeface="Tw Cen MT" panose="020B0602020104020603" pitchFamily="34" charset="77"/>
                  </a:rPr>
                  <a:t>DERA3</a:t>
                </a:r>
              </a:p>
            </p:txBody>
          </p:sp>
          <p:sp>
            <p:nvSpPr>
              <p:cNvPr id="178" name="TextBox 177">
                <a:extLst>
                  <a:ext uri="{FF2B5EF4-FFF2-40B4-BE49-F238E27FC236}">
                    <a16:creationId xmlns:a16="http://schemas.microsoft.com/office/drawing/2014/main" id="{F1AA1E73-07CC-5B48-B654-382360F88559}"/>
                  </a:ext>
                </a:extLst>
              </p:cNvPr>
              <p:cNvSpPr txBox="1"/>
              <p:nvPr/>
            </p:nvSpPr>
            <p:spPr>
              <a:xfrm>
                <a:off x="5438321" y="1229520"/>
                <a:ext cx="562520" cy="200055"/>
              </a:xfrm>
              <a:prstGeom prst="rect">
                <a:avLst/>
              </a:prstGeom>
              <a:noFill/>
            </p:spPr>
            <p:txBody>
              <a:bodyPr wrap="square">
                <a:spAutoFit/>
              </a:bodyPr>
              <a:lstStyle/>
              <a:p>
                <a:r>
                  <a:rPr lang="en-US" sz="700" dirty="0">
                    <a:solidFill>
                      <a:srgbClr val="1A06AA"/>
                    </a:solidFill>
                    <a:latin typeface="Tw Cen MT" panose="020B0602020104020603" pitchFamily="34" charset="77"/>
                  </a:rPr>
                  <a:t>DSO</a:t>
                </a:r>
              </a:p>
            </p:txBody>
          </p:sp>
        </p:grpSp>
        <p:cxnSp>
          <p:nvCxnSpPr>
            <p:cNvPr id="163" name="Straight Arrow Connector 162">
              <a:extLst>
                <a:ext uri="{FF2B5EF4-FFF2-40B4-BE49-F238E27FC236}">
                  <a16:creationId xmlns:a16="http://schemas.microsoft.com/office/drawing/2014/main" id="{99AFBED3-F5A9-B245-B0D9-1F546B53E563}"/>
                </a:ext>
              </a:extLst>
            </p:cNvPr>
            <p:cNvCxnSpPr>
              <a:cxnSpLocks/>
            </p:cNvCxnSpPr>
            <p:nvPr/>
          </p:nvCxnSpPr>
          <p:spPr>
            <a:xfrm flipH="1">
              <a:off x="2057400" y="4361280"/>
              <a:ext cx="2836661" cy="603283"/>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9EFAD23E-B352-C940-81D0-AF43D26F2749}"/>
                </a:ext>
              </a:extLst>
            </p:cNvPr>
            <p:cNvCxnSpPr>
              <a:cxnSpLocks/>
            </p:cNvCxnSpPr>
            <p:nvPr/>
          </p:nvCxnSpPr>
          <p:spPr>
            <a:xfrm flipH="1">
              <a:off x="3263457" y="5345195"/>
              <a:ext cx="1748166" cy="49467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2EC7D7B5-7CE3-FF4B-A4D7-25151281D75B}"/>
                </a:ext>
              </a:extLst>
            </p:cNvPr>
            <p:cNvCxnSpPr>
              <a:cxnSpLocks/>
            </p:cNvCxnSpPr>
            <p:nvPr/>
          </p:nvCxnSpPr>
          <p:spPr>
            <a:xfrm flipH="1">
              <a:off x="1659432" y="5285737"/>
              <a:ext cx="2076298" cy="58752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129DB57D-E04D-A84C-A141-2E6C0DE8B2FC}"/>
                </a:ext>
              </a:extLst>
            </p:cNvPr>
            <p:cNvCxnSpPr>
              <a:cxnSpLocks/>
            </p:cNvCxnSpPr>
            <p:nvPr/>
          </p:nvCxnSpPr>
          <p:spPr>
            <a:xfrm flipH="1">
              <a:off x="1118675" y="5277539"/>
              <a:ext cx="2076298" cy="58752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ECEC8702-4EE4-4749-B7DA-2D28BA575E73}"/>
                </a:ext>
              </a:extLst>
            </p:cNvPr>
            <p:cNvCxnSpPr>
              <a:cxnSpLocks/>
            </p:cNvCxnSpPr>
            <p:nvPr/>
          </p:nvCxnSpPr>
          <p:spPr>
            <a:xfrm flipH="1">
              <a:off x="2656466" y="5223303"/>
              <a:ext cx="2076298" cy="58752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D79279C4-18A4-7C42-9490-7D83348F0CDE}"/>
                </a:ext>
              </a:extLst>
            </p:cNvPr>
            <p:cNvCxnSpPr>
              <a:cxnSpLocks/>
            </p:cNvCxnSpPr>
            <p:nvPr/>
          </p:nvCxnSpPr>
          <p:spPr>
            <a:xfrm flipH="1">
              <a:off x="1605342" y="4719192"/>
              <a:ext cx="2628306" cy="558972"/>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179" name="Group 178">
            <a:extLst>
              <a:ext uri="{FF2B5EF4-FFF2-40B4-BE49-F238E27FC236}">
                <a16:creationId xmlns:a16="http://schemas.microsoft.com/office/drawing/2014/main" id="{E127DF47-0C01-E342-8C55-3F925B9F9FA9}"/>
              </a:ext>
            </a:extLst>
          </p:cNvPr>
          <p:cNvGrpSpPr/>
          <p:nvPr/>
        </p:nvGrpSpPr>
        <p:grpSpPr>
          <a:xfrm>
            <a:off x="6299200" y="3528340"/>
            <a:ext cx="11379200" cy="2871942"/>
            <a:chOff x="6299200" y="3528340"/>
            <a:chExt cx="11379200" cy="2871942"/>
          </a:xfrm>
        </p:grpSpPr>
        <p:sp>
          <p:nvSpPr>
            <p:cNvPr id="180" name="Content Placeholder 2">
              <a:extLst>
                <a:ext uri="{FF2B5EF4-FFF2-40B4-BE49-F238E27FC236}">
                  <a16:creationId xmlns:a16="http://schemas.microsoft.com/office/drawing/2014/main" id="{C1C8F2C7-5488-F243-87E7-67303EEA9D3A}"/>
                </a:ext>
              </a:extLst>
            </p:cNvPr>
            <p:cNvSpPr txBox="1">
              <a:spLocks/>
            </p:cNvSpPr>
            <p:nvPr/>
          </p:nvSpPr>
          <p:spPr>
            <a:xfrm>
              <a:off x="6299200" y="3528340"/>
              <a:ext cx="11379200" cy="473092"/>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nSpc>
                  <a:spcPts val="3200"/>
                </a:lnSpc>
                <a:buClr>
                  <a:schemeClr val="accent3">
                    <a:lumMod val="50000"/>
                  </a:schemeClr>
                </a:buClr>
              </a:pPr>
              <a:r>
                <a:rPr lang="en-US" sz="2400" dirty="0">
                  <a:solidFill>
                    <a:schemeClr val="accent3">
                      <a:lumMod val="50000"/>
                    </a:schemeClr>
                  </a:solidFill>
                  <a:latin typeface="Tw Cen MT" panose="020B0602020104020603" pitchFamily="34" charset="77"/>
                  <a:cs typeface="Times New Roman" panose="02020603050405020304" pitchFamily="18" charset="0"/>
                </a:rPr>
                <a:t>We decouple DSO-DERA-ISO operations:</a:t>
              </a:r>
            </a:p>
          </p:txBody>
        </p:sp>
        <p:sp>
          <p:nvSpPr>
            <p:cNvPr id="181" name="TextBox 180">
              <a:extLst>
                <a:ext uri="{FF2B5EF4-FFF2-40B4-BE49-F238E27FC236}">
                  <a16:creationId xmlns:a16="http://schemas.microsoft.com/office/drawing/2014/main" id="{0E220CFA-0F7D-F84E-A1F9-E60BEEF9C2C9}"/>
                </a:ext>
              </a:extLst>
            </p:cNvPr>
            <p:cNvSpPr txBox="1"/>
            <p:nvPr/>
          </p:nvSpPr>
          <p:spPr>
            <a:xfrm>
              <a:off x="6539097" y="3901649"/>
              <a:ext cx="5575446" cy="2498633"/>
            </a:xfrm>
            <a:prstGeom prst="rect">
              <a:avLst/>
            </a:prstGeom>
            <a:noFill/>
          </p:spPr>
          <p:txBody>
            <a:bodyPr wrap="square">
              <a:spAutoFit/>
            </a:bodyPr>
            <a:lstStyle/>
            <a:p>
              <a:pPr marL="285750" indent="-285750">
                <a:lnSpc>
                  <a:spcPts val="3200"/>
                </a:lnSpc>
                <a:buClr>
                  <a:schemeClr val="accent3">
                    <a:lumMod val="50000"/>
                  </a:schemeClr>
                </a:buClr>
                <a:buFont typeface="Arial" panose="020B0604020202020204" pitchFamily="34" charset="0"/>
                <a:buChar char="•"/>
              </a:pPr>
              <a:r>
                <a:rPr lang="en-US" dirty="0">
                  <a:latin typeface="Tw Cen MT" panose="020B0602020104020603" pitchFamily="34" charset="77"/>
                  <a:cs typeface="Times New Roman" panose="02020603050405020304" pitchFamily="18" charset="0"/>
                </a:rPr>
                <a:t>As long as the DERA respects allocated access limits, the DSO only needs to manage network reliability for its own customers. </a:t>
              </a:r>
            </a:p>
            <a:p>
              <a:pPr marL="285750" indent="-285750">
                <a:lnSpc>
                  <a:spcPts val="3200"/>
                </a:lnSpc>
                <a:buClr>
                  <a:schemeClr val="accent3">
                    <a:lumMod val="50000"/>
                  </a:schemeClr>
                </a:buClr>
                <a:buFont typeface="Arial" panose="020B0604020202020204" pitchFamily="34" charset="0"/>
                <a:buChar char="•"/>
              </a:pPr>
              <a:r>
                <a:rPr lang="en-US" dirty="0">
                  <a:latin typeface="Tw Cen MT" panose="020B0602020104020603" pitchFamily="34" charset="77"/>
                  <a:cs typeface="Times New Roman" panose="02020603050405020304" pitchFamily="18" charset="0"/>
                </a:rPr>
                <a:t>A DERA can exercise its aggregation policy and participate in the wholesale market without considering distribution network constraints.</a:t>
              </a:r>
            </a:p>
          </p:txBody>
        </p:sp>
      </p:grpSp>
    </p:spTree>
    <p:extLst>
      <p:ext uri="{BB962C8B-B14F-4D97-AF65-F5344CB8AC3E}">
        <p14:creationId xmlns:p14="http://schemas.microsoft.com/office/powerpoint/2010/main" val="421792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nodeType="clickEffect">
                                  <p:stCondLst>
                                    <p:cond delay="0"/>
                                  </p:stCondLst>
                                  <p:childTnLst>
                                    <p:animEffect transition="out" filter="blinds(horizontal)">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9"/>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nodeType="clickEffect">
                                  <p:stCondLst>
                                    <p:cond delay="0"/>
                                  </p:stCondLst>
                                  <p:childTnLst>
                                    <p:animEffect transition="out" filter="blinds(horizontal)">
                                      <p:cBhvr>
                                        <p:cTn id="23" dur="500"/>
                                        <p:tgtEl>
                                          <p:spTgt spid="79"/>
                                        </p:tgtEl>
                                      </p:cBhvr>
                                    </p:animEffect>
                                    <p:set>
                                      <p:cBhvr>
                                        <p:cTn id="24" dur="1" fill="hold">
                                          <p:stCondLst>
                                            <p:cond delay="499"/>
                                          </p:stCondLst>
                                        </p:cTn>
                                        <p:tgtEl>
                                          <p:spTgt spid="7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nodeType="clickEffect">
                                  <p:stCondLst>
                                    <p:cond delay="0"/>
                                  </p:stCondLst>
                                  <p:childTnLst>
                                    <p:animEffect transition="out" filter="blinds(horizontal)">
                                      <p:cBhvr>
                                        <p:cTn id="36" dur="500"/>
                                        <p:tgtEl>
                                          <p:spTgt spid="143"/>
                                        </p:tgtEl>
                                      </p:cBhvr>
                                    </p:animEffect>
                                    <p:set>
                                      <p:cBhvr>
                                        <p:cTn id="37" dur="1" fill="hold">
                                          <p:stCondLst>
                                            <p:cond delay="499"/>
                                          </p:stCondLst>
                                        </p:cTn>
                                        <p:tgtEl>
                                          <p:spTgt spid="143"/>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157"/>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5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57"/>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6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id="{6E5EAED6-E5D4-7147-9A25-004860F98040}"/>
              </a:ext>
            </a:extLst>
          </p:cNvPr>
          <p:cNvSpPr/>
          <p:nvPr/>
        </p:nvSpPr>
        <p:spPr>
          <a:xfrm>
            <a:off x="0" y="49534"/>
            <a:ext cx="12201646" cy="6849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4" name="Slide Number Placeholder 3">
            <a:extLst>
              <a:ext uri="{FF2B5EF4-FFF2-40B4-BE49-F238E27FC236}">
                <a16:creationId xmlns:a16="http://schemas.microsoft.com/office/drawing/2014/main" id="{10E19803-54C6-8344-BCE9-C737EB021EAF}"/>
              </a:ext>
            </a:extLst>
          </p:cNvPr>
          <p:cNvSpPr>
            <a:spLocks noGrp="1"/>
          </p:cNvSpPr>
          <p:nvPr>
            <p:ph type="sldNum" sz="quarter" idx="12"/>
          </p:nvPr>
        </p:nvSpPr>
        <p:spPr/>
        <p:txBody>
          <a:bodyPr/>
          <a:lstStyle/>
          <a:p>
            <a:pPr>
              <a:defRPr/>
            </a:pPr>
            <a:fld id="{2FFE4B61-D119-4C2A-B0FD-8BB9E4349C88}" type="slidenum">
              <a:rPr lang="en-US" smtClean="0">
                <a:latin typeface="Tw Cen MT" panose="020B0602020104020603" pitchFamily="34" charset="77"/>
              </a:rPr>
              <a:pPr>
                <a:defRPr/>
              </a:pPr>
              <a:t>4</a:t>
            </a:fld>
            <a:endParaRPr lang="en-US" dirty="0">
              <a:latin typeface="Tw Cen MT" panose="020B0602020104020603" pitchFamily="34" charset="77"/>
            </a:endParaRPr>
          </a:p>
        </p:txBody>
      </p:sp>
      <p:sp>
        <p:nvSpPr>
          <p:cNvPr id="5" name="Content Placeholder 2">
            <a:extLst>
              <a:ext uri="{FF2B5EF4-FFF2-40B4-BE49-F238E27FC236}">
                <a16:creationId xmlns:a16="http://schemas.microsoft.com/office/drawing/2014/main" id="{CF5BA321-96FD-5D46-856B-A86D4E24007C}"/>
              </a:ext>
            </a:extLst>
          </p:cNvPr>
          <p:cNvSpPr txBox="1">
            <a:spLocks/>
          </p:cNvSpPr>
          <p:nvPr/>
        </p:nvSpPr>
        <p:spPr>
          <a:xfrm>
            <a:off x="508000" y="488902"/>
            <a:ext cx="11480800" cy="17272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ts val="3200"/>
              </a:lnSpc>
              <a:buClr>
                <a:schemeClr val="accent3">
                  <a:lumMod val="50000"/>
                </a:schemeClr>
              </a:buClr>
              <a:buNone/>
            </a:pPr>
            <a:r>
              <a:rPr lang="en-US" sz="3200" dirty="0">
                <a:solidFill>
                  <a:schemeClr val="accent3">
                    <a:lumMod val="50000"/>
                  </a:schemeClr>
                </a:solidFill>
                <a:latin typeface="Tw Cen MT" panose="020B0602020104020603" pitchFamily="34" charset="77"/>
              </a:rPr>
              <a:t>Robust DSO’s network access allocation </a:t>
            </a:r>
          </a:p>
          <a:p>
            <a:pPr lvl="1">
              <a:lnSpc>
                <a:spcPts val="3200"/>
              </a:lnSpc>
              <a:buClr>
                <a:schemeClr val="accent3">
                  <a:lumMod val="50000"/>
                </a:schemeClr>
              </a:buClr>
              <a:buFont typeface="Wingdings" pitchFamily="2" charset="2"/>
              <a:buChar char="§"/>
            </a:pPr>
            <a:r>
              <a:rPr lang="en-US" sz="2800" dirty="0">
                <a:latin typeface="Tw Cen MT" panose="020B0602020104020603" pitchFamily="34" charset="77"/>
              </a:rPr>
              <a:t>Objectives: Maximize the social welfare while allocating access limits subject to network constraints under </a:t>
            </a:r>
            <a:r>
              <a:rPr lang="en-US" sz="2800" dirty="0">
                <a:solidFill>
                  <a:schemeClr val="accent3">
                    <a:lumMod val="50000"/>
                  </a:schemeClr>
                </a:solidFill>
                <a:latin typeface="Tw Cen MT" panose="020B0602020104020603" pitchFamily="34" charset="77"/>
              </a:rPr>
              <a:t>all</a:t>
            </a:r>
            <a:r>
              <a:rPr lang="en-US" sz="2800" dirty="0">
                <a:latin typeface="Tw Cen MT" panose="020B0602020104020603" pitchFamily="34" charset="77"/>
              </a:rPr>
              <a:t> DSO and DERA net-injections</a:t>
            </a:r>
            <a:endParaRPr lang="en-US" sz="2900" dirty="0">
              <a:latin typeface="Tw Cen MT" panose="020B0602020104020603" pitchFamily="34" charset="77"/>
            </a:endParaRPr>
          </a:p>
        </p:txBody>
      </p:sp>
      <p:pic>
        <p:nvPicPr>
          <p:cNvPr id="23" name="Picture 22" descr="A math equations and symbols&#10;&#10;Description automatically generated">
            <a:extLst>
              <a:ext uri="{FF2B5EF4-FFF2-40B4-BE49-F238E27FC236}">
                <a16:creationId xmlns:a16="http://schemas.microsoft.com/office/drawing/2014/main" id="{BBAC7446-531A-D44A-9175-1F277C76A8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424" y="1972193"/>
            <a:ext cx="4061975" cy="2735770"/>
          </a:xfrm>
          <a:prstGeom prst="rect">
            <a:avLst/>
          </a:prstGeom>
        </p:spPr>
      </p:pic>
      <p:sp>
        <p:nvSpPr>
          <p:cNvPr id="24" name="TextBox 23">
            <a:extLst>
              <a:ext uri="{FF2B5EF4-FFF2-40B4-BE49-F238E27FC236}">
                <a16:creationId xmlns:a16="http://schemas.microsoft.com/office/drawing/2014/main" id="{13D0A625-6C6C-C146-BE15-864C7EFA9E2E}"/>
              </a:ext>
            </a:extLst>
          </p:cNvPr>
          <p:cNvSpPr txBox="1"/>
          <p:nvPr/>
        </p:nvSpPr>
        <p:spPr>
          <a:xfrm>
            <a:off x="1330787" y="2770864"/>
            <a:ext cx="2521188" cy="646331"/>
          </a:xfrm>
          <a:prstGeom prst="rect">
            <a:avLst/>
          </a:prstGeom>
          <a:solidFill>
            <a:schemeClr val="bg1"/>
          </a:solidFill>
        </p:spPr>
        <p:txBody>
          <a:bodyPr wrap="square" rtlCol="0">
            <a:spAutoFit/>
          </a:bodyPr>
          <a:lstStyle/>
          <a:p>
            <a:endParaRPr lang="en-US" dirty="0">
              <a:latin typeface="Tw Cen MT" panose="020B0602020104020603" pitchFamily="34" charset="77"/>
            </a:endParaRPr>
          </a:p>
          <a:p>
            <a:r>
              <a:rPr lang="en-US" dirty="0">
                <a:latin typeface="Tw Cen MT" panose="020B0602020104020603" pitchFamily="34" charset="77"/>
              </a:rPr>
              <a:t>….                           </a:t>
            </a:r>
          </a:p>
        </p:txBody>
      </p:sp>
      <p:sp>
        <p:nvSpPr>
          <p:cNvPr id="35" name="TextBox 34">
            <a:extLst>
              <a:ext uri="{FF2B5EF4-FFF2-40B4-BE49-F238E27FC236}">
                <a16:creationId xmlns:a16="http://schemas.microsoft.com/office/drawing/2014/main" id="{07A17DCD-D6A9-A445-B171-3E9FA456FA52}"/>
              </a:ext>
            </a:extLst>
          </p:cNvPr>
          <p:cNvSpPr txBox="1"/>
          <p:nvPr/>
        </p:nvSpPr>
        <p:spPr>
          <a:xfrm>
            <a:off x="3082866" y="3601416"/>
            <a:ext cx="2529946" cy="338554"/>
          </a:xfrm>
          <a:prstGeom prst="rect">
            <a:avLst/>
          </a:prstGeom>
          <a:solidFill>
            <a:schemeClr val="bg1"/>
          </a:solidFill>
        </p:spPr>
        <p:txBody>
          <a:bodyPr wrap="square">
            <a:spAutoFit/>
          </a:bodyPr>
          <a:lstStyle/>
          <a:p>
            <a:r>
              <a:rPr lang="en-US" sz="1600" dirty="0">
                <a:solidFill>
                  <a:srgbClr val="1A06AA"/>
                </a:solidFill>
                <a:latin typeface="Tw Cen MT" panose="020B0602020104020603" pitchFamily="34" charset="77"/>
              </a:rPr>
              <a:t>Clearing injection access</a:t>
            </a:r>
            <a:endParaRPr lang="en-US" sz="1600" dirty="0">
              <a:latin typeface="Tw Cen MT" panose="020B0602020104020603" pitchFamily="34" charset="77"/>
            </a:endParaRPr>
          </a:p>
        </p:txBody>
      </p:sp>
      <p:sp>
        <p:nvSpPr>
          <p:cNvPr id="36" name="TextBox 35">
            <a:extLst>
              <a:ext uri="{FF2B5EF4-FFF2-40B4-BE49-F238E27FC236}">
                <a16:creationId xmlns:a16="http://schemas.microsoft.com/office/drawing/2014/main" id="{7D21D13C-C5DB-DC43-BEE9-3F79672333D0}"/>
              </a:ext>
            </a:extLst>
          </p:cNvPr>
          <p:cNvSpPr txBox="1"/>
          <p:nvPr/>
        </p:nvSpPr>
        <p:spPr>
          <a:xfrm>
            <a:off x="3082865" y="4267764"/>
            <a:ext cx="2536462" cy="338554"/>
          </a:xfrm>
          <a:prstGeom prst="rect">
            <a:avLst/>
          </a:prstGeom>
          <a:solidFill>
            <a:schemeClr val="bg1"/>
          </a:solidFill>
        </p:spPr>
        <p:txBody>
          <a:bodyPr wrap="square">
            <a:spAutoFit/>
          </a:bodyPr>
          <a:lstStyle/>
          <a:p>
            <a:r>
              <a:rPr lang="en-US" sz="1600" dirty="0">
                <a:solidFill>
                  <a:srgbClr val="1A06AA"/>
                </a:solidFill>
                <a:latin typeface="Tw Cen MT" panose="020B0602020104020603" pitchFamily="34" charset="77"/>
              </a:rPr>
              <a:t>Clearing withdrawal access</a:t>
            </a:r>
            <a:endParaRPr lang="en-US" sz="1600" dirty="0">
              <a:latin typeface="Tw Cen MT" panose="020B0602020104020603" pitchFamily="34" charset="77"/>
            </a:endParaRPr>
          </a:p>
        </p:txBody>
      </p:sp>
      <p:grpSp>
        <p:nvGrpSpPr>
          <p:cNvPr id="37" name="Group 36">
            <a:extLst>
              <a:ext uri="{FF2B5EF4-FFF2-40B4-BE49-F238E27FC236}">
                <a16:creationId xmlns:a16="http://schemas.microsoft.com/office/drawing/2014/main" id="{5C6C6ED5-ECA8-4C41-80B9-CF563ED8C679}"/>
              </a:ext>
            </a:extLst>
          </p:cNvPr>
          <p:cNvGrpSpPr/>
          <p:nvPr/>
        </p:nvGrpSpPr>
        <p:grpSpPr>
          <a:xfrm>
            <a:off x="8770532" y="2742483"/>
            <a:ext cx="3157404" cy="3218296"/>
            <a:chOff x="4186639" y="574586"/>
            <a:chExt cx="3157404" cy="3218296"/>
          </a:xfrm>
        </p:grpSpPr>
        <p:sp>
          <p:nvSpPr>
            <p:cNvPr id="38" name="Rectangle 37">
              <a:extLst>
                <a:ext uri="{FF2B5EF4-FFF2-40B4-BE49-F238E27FC236}">
                  <a16:creationId xmlns:a16="http://schemas.microsoft.com/office/drawing/2014/main" id="{5F66ACC2-F31F-F842-9141-2D38ECECFA0B}"/>
                </a:ext>
              </a:extLst>
            </p:cNvPr>
            <p:cNvSpPr/>
            <p:nvPr/>
          </p:nvSpPr>
          <p:spPr>
            <a:xfrm>
              <a:off x="4260094" y="1545076"/>
              <a:ext cx="2927168" cy="22478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sp>
          <p:nvSpPr>
            <p:cNvPr id="39" name="Rectangle 38">
              <a:extLst>
                <a:ext uri="{FF2B5EF4-FFF2-40B4-BE49-F238E27FC236}">
                  <a16:creationId xmlns:a16="http://schemas.microsoft.com/office/drawing/2014/main" id="{3AD491E3-46BB-C746-A142-0F1989D56951}"/>
                </a:ext>
              </a:extLst>
            </p:cNvPr>
            <p:cNvSpPr/>
            <p:nvPr/>
          </p:nvSpPr>
          <p:spPr>
            <a:xfrm>
              <a:off x="4267202" y="574586"/>
              <a:ext cx="2927168" cy="939100"/>
            </a:xfrm>
            <a:prstGeom prst="rect">
              <a:avLst/>
            </a:prstGeom>
            <a:solidFill>
              <a:srgbClr val="DE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w Cen MT" panose="020B0602020104020603" pitchFamily="34" charset="77"/>
              </a:endParaRPr>
            </a:p>
          </p:txBody>
        </p:sp>
        <p:grpSp>
          <p:nvGrpSpPr>
            <p:cNvPr id="40" name="Group 39">
              <a:extLst>
                <a:ext uri="{FF2B5EF4-FFF2-40B4-BE49-F238E27FC236}">
                  <a16:creationId xmlns:a16="http://schemas.microsoft.com/office/drawing/2014/main" id="{A44E2BD6-7859-3644-B074-1D3BDD424353}"/>
                </a:ext>
              </a:extLst>
            </p:cNvPr>
            <p:cNvGrpSpPr/>
            <p:nvPr/>
          </p:nvGrpSpPr>
          <p:grpSpPr>
            <a:xfrm>
              <a:off x="4527413" y="670123"/>
              <a:ext cx="2661652" cy="3041313"/>
              <a:chOff x="4527413" y="670123"/>
              <a:chExt cx="2661652" cy="3041313"/>
            </a:xfrm>
          </p:grpSpPr>
          <p:grpSp>
            <p:nvGrpSpPr>
              <p:cNvPr id="45" name="Group 44">
                <a:extLst>
                  <a:ext uri="{FF2B5EF4-FFF2-40B4-BE49-F238E27FC236}">
                    <a16:creationId xmlns:a16="http://schemas.microsoft.com/office/drawing/2014/main" id="{F815A76C-3FDB-094F-8CBF-B4D22297EF41}"/>
                  </a:ext>
                </a:extLst>
              </p:cNvPr>
              <p:cNvGrpSpPr/>
              <p:nvPr/>
            </p:nvGrpSpPr>
            <p:grpSpPr>
              <a:xfrm>
                <a:off x="5488173" y="1112260"/>
                <a:ext cx="762000" cy="795125"/>
                <a:chOff x="1447800" y="709825"/>
                <a:chExt cx="762000" cy="795125"/>
              </a:xfrm>
            </p:grpSpPr>
            <p:sp>
              <p:nvSpPr>
                <p:cNvPr id="91" name="Oval 90">
                  <a:extLst>
                    <a:ext uri="{FF2B5EF4-FFF2-40B4-BE49-F238E27FC236}">
                      <a16:creationId xmlns:a16="http://schemas.microsoft.com/office/drawing/2014/main" id="{C63CC89F-F21B-CC44-A3A0-5064B892314F}"/>
                    </a:ext>
                  </a:extLst>
                </p:cNvPr>
                <p:cNvSpPr/>
                <p:nvPr/>
              </p:nvSpPr>
              <p:spPr>
                <a:xfrm>
                  <a:off x="1627414" y="1084855"/>
                  <a:ext cx="381000" cy="226610"/>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77"/>
                  </a:endParaRPr>
                </a:p>
              </p:txBody>
            </p:sp>
            <p:sp>
              <p:nvSpPr>
                <p:cNvPr id="92" name="Oval 91">
                  <a:extLst>
                    <a:ext uri="{FF2B5EF4-FFF2-40B4-BE49-F238E27FC236}">
                      <a16:creationId xmlns:a16="http://schemas.microsoft.com/office/drawing/2014/main" id="{152401ED-83EB-AF49-AFD8-D21D478F0C21}"/>
                    </a:ext>
                  </a:extLst>
                </p:cNvPr>
                <p:cNvSpPr/>
                <p:nvPr/>
              </p:nvSpPr>
              <p:spPr>
                <a:xfrm>
                  <a:off x="1627414" y="958939"/>
                  <a:ext cx="381000" cy="226610"/>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77"/>
                  </a:endParaRPr>
                </a:p>
              </p:txBody>
            </p:sp>
            <p:cxnSp>
              <p:nvCxnSpPr>
                <p:cNvPr id="93" name="Straight Connector 92">
                  <a:extLst>
                    <a:ext uri="{FF2B5EF4-FFF2-40B4-BE49-F238E27FC236}">
                      <a16:creationId xmlns:a16="http://schemas.microsoft.com/office/drawing/2014/main" id="{EA856B97-3A99-444D-BC5F-140895C89A07}"/>
                    </a:ext>
                  </a:extLst>
                </p:cNvPr>
                <p:cNvCxnSpPr>
                  <a:cxnSpLocks/>
                </p:cNvCxnSpPr>
                <p:nvPr/>
              </p:nvCxnSpPr>
              <p:spPr>
                <a:xfrm>
                  <a:off x="1447800" y="742950"/>
                  <a:ext cx="762000"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B7F70A8-46B9-5945-B009-2B9D8FC440D4}"/>
                    </a:ext>
                  </a:extLst>
                </p:cNvPr>
                <p:cNvCxnSpPr>
                  <a:cxnSpLocks/>
                </p:cNvCxnSpPr>
                <p:nvPr/>
              </p:nvCxnSpPr>
              <p:spPr>
                <a:xfrm>
                  <a:off x="1828800" y="709825"/>
                  <a:ext cx="0" cy="249114"/>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56CED6A-0E13-A548-BFAC-5A9918F7A306}"/>
                    </a:ext>
                  </a:extLst>
                </p:cNvPr>
                <p:cNvCxnSpPr>
                  <a:cxnSpLocks/>
                </p:cNvCxnSpPr>
                <p:nvPr/>
              </p:nvCxnSpPr>
              <p:spPr>
                <a:xfrm>
                  <a:off x="1828800" y="1311465"/>
                  <a:ext cx="0" cy="19348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827A8DA-0C96-4043-A826-3A6D92975D48}"/>
                    </a:ext>
                  </a:extLst>
                </p:cNvPr>
                <p:cNvCxnSpPr>
                  <a:cxnSpLocks/>
                </p:cNvCxnSpPr>
                <p:nvPr/>
              </p:nvCxnSpPr>
              <p:spPr>
                <a:xfrm>
                  <a:off x="1447800" y="1504950"/>
                  <a:ext cx="762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30C79191-B71E-B549-8AC0-5FE4F9031C79}"/>
                  </a:ext>
                </a:extLst>
              </p:cNvPr>
              <p:cNvCxnSpPr>
                <a:cxnSpLocks/>
              </p:cNvCxnSpPr>
              <p:nvPr/>
            </p:nvCxnSpPr>
            <p:spPr>
              <a:xfrm>
                <a:off x="5270459" y="2383635"/>
                <a:ext cx="40569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C7DE12F-5A48-D846-92EC-BD04D9912BAE}"/>
                  </a:ext>
                </a:extLst>
              </p:cNvPr>
              <p:cNvCxnSpPr>
                <a:cxnSpLocks/>
              </p:cNvCxnSpPr>
              <p:nvPr/>
            </p:nvCxnSpPr>
            <p:spPr>
              <a:xfrm flipH="1">
                <a:off x="5151011" y="1903203"/>
                <a:ext cx="687568" cy="7563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2E63A60-614A-0645-A123-C0A75BA37E9D}"/>
                  </a:ext>
                </a:extLst>
              </p:cNvPr>
              <p:cNvCxnSpPr>
                <a:cxnSpLocks/>
              </p:cNvCxnSpPr>
              <p:nvPr/>
            </p:nvCxnSpPr>
            <p:spPr>
              <a:xfrm flipH="1">
                <a:off x="4634777" y="2704662"/>
                <a:ext cx="338950" cy="7195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69B6000-0F18-B447-96B2-7962B75C0B9E}"/>
                  </a:ext>
                </a:extLst>
              </p:cNvPr>
              <p:cNvCxnSpPr>
                <a:cxnSpLocks/>
              </p:cNvCxnSpPr>
              <p:nvPr/>
            </p:nvCxnSpPr>
            <p:spPr>
              <a:xfrm>
                <a:off x="4973727" y="2704662"/>
                <a:ext cx="288471" cy="6912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C705B54-CE4F-5941-B60B-0CD59E871845}"/>
                  </a:ext>
                </a:extLst>
              </p:cNvPr>
              <p:cNvCxnSpPr>
                <a:cxnSpLocks/>
              </p:cNvCxnSpPr>
              <p:nvPr/>
            </p:nvCxnSpPr>
            <p:spPr>
              <a:xfrm flipV="1">
                <a:off x="4889405" y="2675987"/>
                <a:ext cx="498950" cy="56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ED5873A-24F9-2E43-8335-9DB1DBEFCE23}"/>
                  </a:ext>
                </a:extLst>
              </p:cNvPr>
              <p:cNvCxnSpPr>
                <a:cxnSpLocks/>
              </p:cNvCxnSpPr>
              <p:nvPr/>
            </p:nvCxnSpPr>
            <p:spPr>
              <a:xfrm>
                <a:off x="4527413" y="3395905"/>
                <a:ext cx="391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AB1EF04-0F72-B741-A3DC-18E952680755}"/>
                  </a:ext>
                </a:extLst>
              </p:cNvPr>
              <p:cNvCxnSpPr>
                <a:cxnSpLocks/>
              </p:cNvCxnSpPr>
              <p:nvPr/>
            </p:nvCxnSpPr>
            <p:spPr>
              <a:xfrm>
                <a:off x="5037948" y="3395905"/>
                <a:ext cx="391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CA21333C-C366-7040-9D7C-0719A2A13F51}"/>
                  </a:ext>
                </a:extLst>
              </p:cNvPr>
              <p:cNvGrpSpPr/>
              <p:nvPr/>
            </p:nvGrpSpPr>
            <p:grpSpPr>
              <a:xfrm>
                <a:off x="6031661" y="1914852"/>
                <a:ext cx="1108224" cy="1394689"/>
                <a:chOff x="331217" y="1489916"/>
                <a:chExt cx="1108224" cy="1394689"/>
              </a:xfrm>
            </p:grpSpPr>
            <p:grpSp>
              <p:nvGrpSpPr>
                <p:cNvPr id="84" name="Group 83">
                  <a:extLst>
                    <a:ext uri="{FF2B5EF4-FFF2-40B4-BE49-F238E27FC236}">
                      <a16:creationId xmlns:a16="http://schemas.microsoft.com/office/drawing/2014/main" id="{50B4DCDD-A1C8-B848-BEEB-98FC80E05853}"/>
                    </a:ext>
                  </a:extLst>
                </p:cNvPr>
                <p:cNvGrpSpPr/>
                <p:nvPr/>
              </p:nvGrpSpPr>
              <p:grpSpPr>
                <a:xfrm>
                  <a:off x="331217" y="1489916"/>
                  <a:ext cx="912281" cy="1394689"/>
                  <a:chOff x="331217" y="1489916"/>
                  <a:chExt cx="912281" cy="1394689"/>
                </a:xfrm>
              </p:grpSpPr>
              <p:cxnSp>
                <p:nvCxnSpPr>
                  <p:cNvPr id="88" name="Straight Connector 87">
                    <a:extLst>
                      <a:ext uri="{FF2B5EF4-FFF2-40B4-BE49-F238E27FC236}">
                        <a16:creationId xmlns:a16="http://schemas.microsoft.com/office/drawing/2014/main" id="{127A5EDB-1EED-0949-B0FB-B79DCF9E27CB}"/>
                      </a:ext>
                    </a:extLst>
                  </p:cNvPr>
                  <p:cNvCxnSpPr>
                    <a:cxnSpLocks/>
                  </p:cNvCxnSpPr>
                  <p:nvPr/>
                </p:nvCxnSpPr>
                <p:spPr>
                  <a:xfrm>
                    <a:off x="331217" y="1489916"/>
                    <a:ext cx="611109" cy="7101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C88BD4E6-CFFD-EC4A-8BCF-367E67F8850F}"/>
                      </a:ext>
                    </a:extLst>
                  </p:cNvPr>
                  <p:cNvCxnSpPr>
                    <a:cxnSpLocks/>
                  </p:cNvCxnSpPr>
                  <p:nvPr/>
                </p:nvCxnSpPr>
                <p:spPr>
                  <a:xfrm flipH="1">
                    <a:off x="704656" y="2193362"/>
                    <a:ext cx="250371" cy="6877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17FB7CE-C868-214E-AA54-570C0635FBA6}"/>
                      </a:ext>
                    </a:extLst>
                  </p:cNvPr>
                  <p:cNvCxnSpPr>
                    <a:cxnSpLocks/>
                  </p:cNvCxnSpPr>
                  <p:nvPr/>
                </p:nvCxnSpPr>
                <p:spPr>
                  <a:xfrm>
                    <a:off x="955027" y="2193362"/>
                    <a:ext cx="288471" cy="6912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5" name="Straight Connector 84">
                  <a:extLst>
                    <a:ext uri="{FF2B5EF4-FFF2-40B4-BE49-F238E27FC236}">
                      <a16:creationId xmlns:a16="http://schemas.microsoft.com/office/drawing/2014/main" id="{98A5D93D-F062-C949-B8C4-9E57FB272C87}"/>
                    </a:ext>
                  </a:extLst>
                </p:cNvPr>
                <p:cNvCxnSpPr>
                  <a:cxnSpLocks/>
                </p:cNvCxnSpPr>
                <p:nvPr/>
              </p:nvCxnSpPr>
              <p:spPr>
                <a:xfrm flipV="1">
                  <a:off x="530460" y="2208205"/>
                  <a:ext cx="607809" cy="1088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4B31CBA-EB2A-9940-BE0D-F1E3AB040BAD}"/>
                    </a:ext>
                  </a:extLst>
                </p:cNvPr>
                <p:cNvCxnSpPr>
                  <a:cxnSpLocks/>
                </p:cNvCxnSpPr>
                <p:nvPr/>
              </p:nvCxnSpPr>
              <p:spPr>
                <a:xfrm>
                  <a:off x="508713" y="2884605"/>
                  <a:ext cx="391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C719370-32EF-4846-A533-5BFF26D9EF24}"/>
                    </a:ext>
                  </a:extLst>
                </p:cNvPr>
                <p:cNvCxnSpPr>
                  <a:cxnSpLocks/>
                </p:cNvCxnSpPr>
                <p:nvPr/>
              </p:nvCxnSpPr>
              <p:spPr>
                <a:xfrm>
                  <a:off x="1047555" y="2884605"/>
                  <a:ext cx="3918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5" name="Straight Connector 64">
                <a:extLst>
                  <a:ext uri="{FF2B5EF4-FFF2-40B4-BE49-F238E27FC236}">
                    <a16:creationId xmlns:a16="http://schemas.microsoft.com/office/drawing/2014/main" id="{19F27749-2CB5-1140-AB64-7906511C0E13}"/>
                  </a:ext>
                </a:extLst>
              </p:cNvPr>
              <p:cNvCxnSpPr>
                <a:cxnSpLocks/>
              </p:cNvCxnSpPr>
              <p:nvPr/>
            </p:nvCxnSpPr>
            <p:spPr>
              <a:xfrm flipH="1">
                <a:off x="5254035" y="3424176"/>
                <a:ext cx="8163" cy="27799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3E53B07-177A-F247-A5FE-DF9D012E8919}"/>
                  </a:ext>
                </a:extLst>
              </p:cNvPr>
              <p:cNvCxnSpPr>
                <a:cxnSpLocks/>
              </p:cNvCxnSpPr>
              <p:nvPr/>
            </p:nvCxnSpPr>
            <p:spPr>
              <a:xfrm>
                <a:off x="6298964" y="3318567"/>
                <a:ext cx="0" cy="289421"/>
              </a:xfrm>
              <a:prstGeom prst="line">
                <a:avLst/>
              </a:prstGeom>
              <a:ln w="19050">
                <a:solidFill>
                  <a:srgbClr val="1A06A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2EAA3D4-1197-8845-8833-C278FF8DDD85}"/>
                  </a:ext>
                </a:extLst>
              </p:cNvPr>
              <p:cNvCxnSpPr>
                <a:cxnSpLocks/>
              </p:cNvCxnSpPr>
              <p:nvPr/>
            </p:nvCxnSpPr>
            <p:spPr>
              <a:xfrm flipH="1">
                <a:off x="4784587" y="3424176"/>
                <a:ext cx="8163" cy="27799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724EB62-1398-B248-8BE2-8D7AA8166373}"/>
                  </a:ext>
                </a:extLst>
              </p:cNvPr>
              <p:cNvCxnSpPr>
                <a:cxnSpLocks/>
              </p:cNvCxnSpPr>
              <p:nvPr/>
            </p:nvCxnSpPr>
            <p:spPr>
              <a:xfrm flipH="1">
                <a:off x="6446827" y="2638583"/>
                <a:ext cx="8163" cy="27799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303DE206-4C0D-504C-89D3-BA57A176E5AB}"/>
                  </a:ext>
                </a:extLst>
              </p:cNvPr>
              <p:cNvGrpSpPr/>
              <p:nvPr/>
            </p:nvGrpSpPr>
            <p:grpSpPr>
              <a:xfrm>
                <a:off x="5726861" y="670123"/>
                <a:ext cx="304800" cy="544026"/>
                <a:chOff x="924488" y="2352276"/>
                <a:chExt cx="304800" cy="544026"/>
              </a:xfrm>
            </p:grpSpPr>
            <p:sp>
              <p:nvSpPr>
                <p:cNvPr id="81" name="Oval 80">
                  <a:extLst>
                    <a:ext uri="{FF2B5EF4-FFF2-40B4-BE49-F238E27FC236}">
                      <a16:creationId xmlns:a16="http://schemas.microsoft.com/office/drawing/2014/main" id="{EC71ABF3-86A7-D24B-8586-54090F91FCE6}"/>
                    </a:ext>
                  </a:extLst>
                </p:cNvPr>
                <p:cNvSpPr/>
                <p:nvPr/>
              </p:nvSpPr>
              <p:spPr>
                <a:xfrm>
                  <a:off x="924488" y="2352276"/>
                  <a:ext cx="304800" cy="3048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77"/>
                  </a:endParaRPr>
                </a:p>
              </p:txBody>
            </p:sp>
            <p:sp>
              <p:nvSpPr>
                <p:cNvPr id="82" name="Freeform: Shape 1045">
                  <a:extLst>
                    <a:ext uri="{FF2B5EF4-FFF2-40B4-BE49-F238E27FC236}">
                      <a16:creationId xmlns:a16="http://schemas.microsoft.com/office/drawing/2014/main" id="{C9B04723-5E2C-6648-9A17-E21FAC2697FA}"/>
                    </a:ext>
                  </a:extLst>
                </p:cNvPr>
                <p:cNvSpPr/>
                <p:nvPr/>
              </p:nvSpPr>
              <p:spPr>
                <a:xfrm>
                  <a:off x="982615" y="2432236"/>
                  <a:ext cx="158169" cy="169926"/>
                </a:xfrm>
                <a:custGeom>
                  <a:avLst/>
                  <a:gdLst>
                    <a:gd name="connsiteX0" fmla="*/ 0 w 326571"/>
                    <a:gd name="connsiteY0" fmla="*/ 142158 h 289116"/>
                    <a:gd name="connsiteX1" fmla="*/ 27214 w 326571"/>
                    <a:gd name="connsiteY1" fmla="*/ 87730 h 289116"/>
                    <a:gd name="connsiteX2" fmla="*/ 87086 w 326571"/>
                    <a:gd name="connsiteY2" fmla="*/ 644 h 289116"/>
                    <a:gd name="connsiteX3" fmla="*/ 174171 w 326571"/>
                    <a:gd name="connsiteY3" fmla="*/ 136716 h 289116"/>
                    <a:gd name="connsiteX4" fmla="*/ 266700 w 326571"/>
                    <a:gd name="connsiteY4" fmla="*/ 289116 h 289116"/>
                    <a:gd name="connsiteX5" fmla="*/ 326571 w 326571"/>
                    <a:gd name="connsiteY5" fmla="*/ 136716 h 28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571" h="289116">
                      <a:moveTo>
                        <a:pt x="0" y="142158"/>
                      </a:moveTo>
                      <a:cubicBezTo>
                        <a:pt x="6350" y="126737"/>
                        <a:pt x="12700" y="111316"/>
                        <a:pt x="27214" y="87730"/>
                      </a:cubicBezTo>
                      <a:cubicBezTo>
                        <a:pt x="41728" y="64144"/>
                        <a:pt x="62593" y="-7520"/>
                        <a:pt x="87086" y="644"/>
                      </a:cubicBezTo>
                      <a:cubicBezTo>
                        <a:pt x="111579" y="8808"/>
                        <a:pt x="144235" y="88637"/>
                        <a:pt x="174171" y="136716"/>
                      </a:cubicBezTo>
                      <a:cubicBezTo>
                        <a:pt x="204107" y="184795"/>
                        <a:pt x="241300" y="289116"/>
                        <a:pt x="266700" y="289116"/>
                      </a:cubicBezTo>
                      <a:cubicBezTo>
                        <a:pt x="292100" y="289116"/>
                        <a:pt x="309335" y="212916"/>
                        <a:pt x="326571" y="13671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77"/>
                  </a:endParaRPr>
                </a:p>
              </p:txBody>
            </p:sp>
            <p:cxnSp>
              <p:nvCxnSpPr>
                <p:cNvPr id="83" name="Straight Arrow Connector 82">
                  <a:extLst>
                    <a:ext uri="{FF2B5EF4-FFF2-40B4-BE49-F238E27FC236}">
                      <a16:creationId xmlns:a16="http://schemas.microsoft.com/office/drawing/2014/main" id="{916FA0D2-5713-D242-8FBA-AAA506B9AE2D}"/>
                    </a:ext>
                  </a:extLst>
                </p:cNvPr>
                <p:cNvCxnSpPr>
                  <a:cxnSpLocks/>
                  <a:stCxn id="81" idx="4"/>
                </p:cNvCxnSpPr>
                <p:nvPr/>
              </p:nvCxnSpPr>
              <p:spPr>
                <a:xfrm>
                  <a:off x="1076888" y="2657076"/>
                  <a:ext cx="0" cy="239226"/>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70" name="TextBox 69">
                <a:extLst>
                  <a:ext uri="{FF2B5EF4-FFF2-40B4-BE49-F238E27FC236}">
                    <a16:creationId xmlns:a16="http://schemas.microsoft.com/office/drawing/2014/main" id="{20C67CF9-A41D-5748-85DB-E5EE6781AFA5}"/>
                  </a:ext>
                </a:extLst>
              </p:cNvPr>
              <p:cNvSpPr txBox="1"/>
              <p:nvPr/>
            </p:nvSpPr>
            <p:spPr>
              <a:xfrm>
                <a:off x="6048787" y="1390877"/>
                <a:ext cx="1140278" cy="276999"/>
              </a:xfrm>
              <a:prstGeom prst="rect">
                <a:avLst/>
              </a:prstGeom>
              <a:noFill/>
            </p:spPr>
            <p:txBody>
              <a:bodyPr wrap="square">
                <a:spAutoFit/>
              </a:bodyPr>
              <a:lstStyle/>
              <a:p>
                <a:r>
                  <a:rPr lang="en-US" sz="1200" dirty="0">
                    <a:solidFill>
                      <a:srgbClr val="1A06AA"/>
                    </a:solidFill>
                    <a:latin typeface="Tw Cen MT" panose="020B0602020104020603" pitchFamily="34" charset="77"/>
                  </a:rPr>
                  <a:t>Substation</a:t>
                </a:r>
              </a:p>
            </p:txBody>
          </p:sp>
          <p:cxnSp>
            <p:nvCxnSpPr>
              <p:cNvPr id="71" name="Straight Connector 70">
                <a:extLst>
                  <a:ext uri="{FF2B5EF4-FFF2-40B4-BE49-F238E27FC236}">
                    <a16:creationId xmlns:a16="http://schemas.microsoft.com/office/drawing/2014/main" id="{2176527F-06D1-A04B-8A4F-362F5074ADA0}"/>
                  </a:ext>
                </a:extLst>
              </p:cNvPr>
              <p:cNvCxnSpPr>
                <a:cxnSpLocks/>
              </p:cNvCxnSpPr>
              <p:nvPr/>
            </p:nvCxnSpPr>
            <p:spPr>
              <a:xfrm flipH="1">
                <a:off x="5602473" y="2417651"/>
                <a:ext cx="8163" cy="277990"/>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D511C75-972C-F841-B6B5-8E9FAF36D129}"/>
                  </a:ext>
                </a:extLst>
              </p:cNvPr>
              <p:cNvCxnSpPr>
                <a:cxnSpLocks/>
              </p:cNvCxnSpPr>
              <p:nvPr/>
            </p:nvCxnSpPr>
            <p:spPr>
              <a:xfrm flipH="1">
                <a:off x="5149011" y="2704662"/>
                <a:ext cx="8163" cy="27799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4CB1760-A7FA-354B-BC7D-4F4EDF8B8150}"/>
                  </a:ext>
                </a:extLst>
              </p:cNvPr>
              <p:cNvCxnSpPr>
                <a:cxnSpLocks/>
              </p:cNvCxnSpPr>
              <p:nvPr/>
            </p:nvCxnSpPr>
            <p:spPr>
              <a:xfrm flipH="1">
                <a:off x="5495230" y="2417651"/>
                <a:ext cx="8163" cy="27799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43ED2FE-D827-DC42-8214-F3D4B9E041E9}"/>
                  </a:ext>
                </a:extLst>
              </p:cNvPr>
              <p:cNvCxnSpPr>
                <a:cxnSpLocks/>
              </p:cNvCxnSpPr>
              <p:nvPr/>
            </p:nvCxnSpPr>
            <p:spPr>
              <a:xfrm flipH="1">
                <a:off x="6872374" y="3324884"/>
                <a:ext cx="8163" cy="27799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64E3E90-0214-0B49-97F4-EDCF2050109A}"/>
                  </a:ext>
                </a:extLst>
              </p:cNvPr>
              <p:cNvCxnSpPr>
                <a:cxnSpLocks/>
              </p:cNvCxnSpPr>
              <p:nvPr/>
            </p:nvCxnSpPr>
            <p:spPr>
              <a:xfrm flipH="1">
                <a:off x="6323337" y="2652190"/>
                <a:ext cx="8163" cy="277990"/>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603DC73-0FDD-2240-975D-47AECBFFECB4}"/>
                  </a:ext>
                </a:extLst>
              </p:cNvPr>
              <p:cNvCxnSpPr>
                <a:cxnSpLocks/>
              </p:cNvCxnSpPr>
              <p:nvPr/>
            </p:nvCxnSpPr>
            <p:spPr>
              <a:xfrm flipH="1">
                <a:off x="5351903" y="3413132"/>
                <a:ext cx="8163" cy="277990"/>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CD320D6-4024-034C-BC1F-1007D7972558}"/>
                  </a:ext>
                </a:extLst>
              </p:cNvPr>
              <p:cNvCxnSpPr>
                <a:cxnSpLocks/>
              </p:cNvCxnSpPr>
              <p:nvPr/>
            </p:nvCxnSpPr>
            <p:spPr>
              <a:xfrm flipH="1">
                <a:off x="6481739" y="3318355"/>
                <a:ext cx="8163" cy="277990"/>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FEBC158-3EFB-4F40-9426-C2A670A38DCB}"/>
                  </a:ext>
                </a:extLst>
              </p:cNvPr>
              <p:cNvCxnSpPr>
                <a:cxnSpLocks/>
              </p:cNvCxnSpPr>
              <p:nvPr/>
            </p:nvCxnSpPr>
            <p:spPr>
              <a:xfrm flipH="1">
                <a:off x="4622178" y="3433446"/>
                <a:ext cx="8163" cy="277990"/>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AD47C88-981F-0E4E-B59F-2F7715583001}"/>
                  </a:ext>
                </a:extLst>
              </p:cNvPr>
              <p:cNvCxnSpPr>
                <a:cxnSpLocks/>
              </p:cNvCxnSpPr>
              <p:nvPr/>
            </p:nvCxnSpPr>
            <p:spPr>
              <a:xfrm>
                <a:off x="5289688" y="2678963"/>
                <a:ext cx="0" cy="289421"/>
              </a:xfrm>
              <a:prstGeom prst="line">
                <a:avLst/>
              </a:prstGeom>
              <a:ln w="19050">
                <a:solidFill>
                  <a:srgbClr val="1A06A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C64E126-0E7D-724C-9F1C-4D011C191B4E}"/>
                  </a:ext>
                </a:extLst>
              </p:cNvPr>
              <p:cNvCxnSpPr>
                <a:cxnSpLocks/>
              </p:cNvCxnSpPr>
              <p:nvPr/>
            </p:nvCxnSpPr>
            <p:spPr>
              <a:xfrm>
                <a:off x="7030659" y="3313453"/>
                <a:ext cx="0" cy="289421"/>
              </a:xfrm>
              <a:prstGeom prst="line">
                <a:avLst/>
              </a:prstGeom>
              <a:ln w="19050">
                <a:solidFill>
                  <a:srgbClr val="1A06A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91218222-0564-D148-BEA9-1FFAAB69EEE2}"/>
                </a:ext>
              </a:extLst>
            </p:cNvPr>
            <p:cNvSpPr txBox="1"/>
            <p:nvPr/>
          </p:nvSpPr>
          <p:spPr>
            <a:xfrm>
              <a:off x="6201635" y="1016054"/>
              <a:ext cx="1140278" cy="276999"/>
            </a:xfrm>
            <a:prstGeom prst="rect">
              <a:avLst/>
            </a:prstGeom>
            <a:noFill/>
          </p:spPr>
          <p:txBody>
            <a:bodyPr wrap="square">
              <a:spAutoFit/>
            </a:bodyPr>
            <a:lstStyle/>
            <a:p>
              <a:r>
                <a:rPr lang="en-US" sz="1200" dirty="0">
                  <a:solidFill>
                    <a:srgbClr val="1A06AA"/>
                  </a:solidFill>
                  <a:latin typeface="Tw Cen MT" panose="020B0602020104020603" pitchFamily="34" charset="77"/>
                </a:rPr>
                <a:t>POI</a:t>
              </a:r>
            </a:p>
          </p:txBody>
        </p:sp>
        <p:sp>
          <p:nvSpPr>
            <p:cNvPr id="42" name="TextBox 41">
              <a:extLst>
                <a:ext uri="{FF2B5EF4-FFF2-40B4-BE49-F238E27FC236}">
                  <a16:creationId xmlns:a16="http://schemas.microsoft.com/office/drawing/2014/main" id="{5F8A4661-BCAB-C34D-B3A6-B487FF4DB642}"/>
                </a:ext>
              </a:extLst>
            </p:cNvPr>
            <p:cNvSpPr txBox="1"/>
            <p:nvPr/>
          </p:nvSpPr>
          <p:spPr>
            <a:xfrm>
              <a:off x="6203765" y="1771690"/>
              <a:ext cx="1140278" cy="276999"/>
            </a:xfrm>
            <a:prstGeom prst="rect">
              <a:avLst/>
            </a:prstGeom>
            <a:noFill/>
          </p:spPr>
          <p:txBody>
            <a:bodyPr wrap="square">
              <a:spAutoFit/>
            </a:bodyPr>
            <a:lstStyle/>
            <a:p>
              <a:r>
                <a:rPr lang="en-US" sz="1200" dirty="0">
                  <a:solidFill>
                    <a:srgbClr val="1A06AA"/>
                  </a:solidFill>
                  <a:latin typeface="Tw Cen MT" panose="020B0602020104020603" pitchFamily="34" charset="77"/>
                </a:rPr>
                <a:t>PCC</a:t>
              </a:r>
            </a:p>
          </p:txBody>
        </p:sp>
        <p:sp>
          <p:nvSpPr>
            <p:cNvPr id="43" name="TextBox 42">
              <a:extLst>
                <a:ext uri="{FF2B5EF4-FFF2-40B4-BE49-F238E27FC236}">
                  <a16:creationId xmlns:a16="http://schemas.microsoft.com/office/drawing/2014/main" id="{573F8CAF-B67F-6B48-B9BD-3048C7CC5FF5}"/>
                </a:ext>
              </a:extLst>
            </p:cNvPr>
            <p:cNvSpPr txBox="1"/>
            <p:nvPr/>
          </p:nvSpPr>
          <p:spPr>
            <a:xfrm>
              <a:off x="4186639" y="1259761"/>
              <a:ext cx="1323429" cy="261610"/>
            </a:xfrm>
            <a:prstGeom prst="rect">
              <a:avLst/>
            </a:prstGeom>
            <a:noFill/>
          </p:spPr>
          <p:txBody>
            <a:bodyPr wrap="square">
              <a:spAutoFit/>
            </a:bodyPr>
            <a:lstStyle/>
            <a:p>
              <a:r>
                <a:rPr lang="en-US" sz="1100" dirty="0">
                  <a:latin typeface="Tw Cen MT" panose="020B0602020104020603" pitchFamily="34" charset="77"/>
                </a:rPr>
                <a:t>Transmission grid</a:t>
              </a:r>
            </a:p>
          </p:txBody>
        </p:sp>
        <p:sp>
          <p:nvSpPr>
            <p:cNvPr id="44" name="TextBox 43">
              <a:extLst>
                <a:ext uri="{FF2B5EF4-FFF2-40B4-BE49-F238E27FC236}">
                  <a16:creationId xmlns:a16="http://schemas.microsoft.com/office/drawing/2014/main" id="{C29800E4-2010-8C4D-B356-65F7DB1D5D8D}"/>
                </a:ext>
              </a:extLst>
            </p:cNvPr>
            <p:cNvSpPr txBox="1"/>
            <p:nvPr/>
          </p:nvSpPr>
          <p:spPr>
            <a:xfrm>
              <a:off x="4211433" y="1539785"/>
              <a:ext cx="1323429" cy="261610"/>
            </a:xfrm>
            <a:prstGeom prst="rect">
              <a:avLst/>
            </a:prstGeom>
            <a:noFill/>
          </p:spPr>
          <p:txBody>
            <a:bodyPr wrap="square">
              <a:spAutoFit/>
            </a:bodyPr>
            <a:lstStyle/>
            <a:p>
              <a:r>
                <a:rPr lang="en-US" sz="1100" dirty="0">
                  <a:latin typeface="Tw Cen MT" panose="020B0602020104020603" pitchFamily="34" charset="77"/>
                </a:rPr>
                <a:t>Distribution grid</a:t>
              </a:r>
            </a:p>
          </p:txBody>
        </p:sp>
      </p:grpSp>
      <p:grpSp>
        <p:nvGrpSpPr>
          <p:cNvPr id="97" name="Group 96">
            <a:extLst>
              <a:ext uri="{FF2B5EF4-FFF2-40B4-BE49-F238E27FC236}">
                <a16:creationId xmlns:a16="http://schemas.microsoft.com/office/drawing/2014/main" id="{C50CB85E-B0B2-5249-831D-BCA63017E907}"/>
              </a:ext>
            </a:extLst>
          </p:cNvPr>
          <p:cNvGrpSpPr/>
          <p:nvPr/>
        </p:nvGrpSpPr>
        <p:grpSpPr>
          <a:xfrm>
            <a:off x="9917365" y="1993964"/>
            <a:ext cx="1673588" cy="635185"/>
            <a:chOff x="5176497" y="4164108"/>
            <a:chExt cx="1673588" cy="635185"/>
          </a:xfrm>
        </p:grpSpPr>
        <p:cxnSp>
          <p:nvCxnSpPr>
            <p:cNvPr id="98" name="Straight Connector 97">
              <a:extLst>
                <a:ext uri="{FF2B5EF4-FFF2-40B4-BE49-F238E27FC236}">
                  <a16:creationId xmlns:a16="http://schemas.microsoft.com/office/drawing/2014/main" id="{B6BB9AA4-A73B-DF48-B9F9-5424896C63DA}"/>
                </a:ext>
              </a:extLst>
            </p:cNvPr>
            <p:cNvCxnSpPr>
              <a:cxnSpLocks/>
            </p:cNvCxnSpPr>
            <p:nvPr/>
          </p:nvCxnSpPr>
          <p:spPr>
            <a:xfrm>
              <a:off x="6526732" y="4294913"/>
              <a:ext cx="316989"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0F4C4437-03B4-D649-A83E-F12BDDBF6250}"/>
                </a:ext>
              </a:extLst>
            </p:cNvPr>
            <p:cNvSpPr txBox="1"/>
            <p:nvPr/>
          </p:nvSpPr>
          <p:spPr>
            <a:xfrm>
              <a:off x="5270459" y="4164108"/>
              <a:ext cx="1297765" cy="261610"/>
            </a:xfrm>
            <a:prstGeom prst="rect">
              <a:avLst/>
            </a:prstGeom>
            <a:noFill/>
          </p:spPr>
          <p:txBody>
            <a:bodyPr wrap="square">
              <a:spAutoFit/>
            </a:bodyPr>
            <a:lstStyle/>
            <a:p>
              <a:pPr algn="r"/>
              <a:r>
                <a:rPr lang="en-US" sz="1050" dirty="0">
                  <a:solidFill>
                    <a:srgbClr val="1A06AA"/>
                  </a:solidFill>
                  <a:latin typeface="Tw Cen MT" panose="020B0602020104020603" pitchFamily="34" charset="77"/>
                </a:rPr>
                <a:t>DSO (net) power</a:t>
              </a:r>
            </a:p>
          </p:txBody>
        </p:sp>
        <p:sp>
          <p:nvSpPr>
            <p:cNvPr id="100" name="TextBox 99">
              <a:extLst>
                <a:ext uri="{FF2B5EF4-FFF2-40B4-BE49-F238E27FC236}">
                  <a16:creationId xmlns:a16="http://schemas.microsoft.com/office/drawing/2014/main" id="{972A2F5C-CAA3-8A40-A726-70657AFE144E}"/>
                </a:ext>
              </a:extLst>
            </p:cNvPr>
            <p:cNvSpPr txBox="1"/>
            <p:nvPr/>
          </p:nvSpPr>
          <p:spPr>
            <a:xfrm>
              <a:off x="5189096" y="4347809"/>
              <a:ext cx="1400333" cy="261610"/>
            </a:xfrm>
            <a:prstGeom prst="rect">
              <a:avLst/>
            </a:prstGeom>
            <a:noFill/>
          </p:spPr>
          <p:txBody>
            <a:bodyPr wrap="square">
              <a:spAutoFit/>
            </a:bodyPr>
            <a:lstStyle/>
            <a:p>
              <a:pPr algn="r"/>
              <a:r>
                <a:rPr lang="en-US" sz="1050" dirty="0">
                  <a:solidFill>
                    <a:srgbClr val="1A06AA"/>
                  </a:solidFill>
                  <a:latin typeface="Tw Cen MT" panose="020B0602020104020603" pitchFamily="34" charset="77"/>
                </a:rPr>
                <a:t>DERA1 (net) power</a:t>
              </a:r>
              <a:endParaRPr lang="en-US" sz="1200" dirty="0">
                <a:solidFill>
                  <a:srgbClr val="1A06AA"/>
                </a:solidFill>
                <a:latin typeface="Tw Cen MT" panose="020B0602020104020603" pitchFamily="34" charset="77"/>
              </a:endParaRPr>
            </a:p>
          </p:txBody>
        </p:sp>
        <p:cxnSp>
          <p:nvCxnSpPr>
            <p:cNvPr id="101" name="Straight Connector 100">
              <a:extLst>
                <a:ext uri="{FF2B5EF4-FFF2-40B4-BE49-F238E27FC236}">
                  <a16:creationId xmlns:a16="http://schemas.microsoft.com/office/drawing/2014/main" id="{B2B4984A-4007-4B42-8394-CC6F4CC02BF4}"/>
                </a:ext>
              </a:extLst>
            </p:cNvPr>
            <p:cNvCxnSpPr>
              <a:cxnSpLocks/>
            </p:cNvCxnSpPr>
            <p:nvPr/>
          </p:nvCxnSpPr>
          <p:spPr>
            <a:xfrm flipV="1">
              <a:off x="6526732" y="4485667"/>
              <a:ext cx="323353" cy="4013"/>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5ECB7312-060A-3E48-B304-3AB923D5D4A6}"/>
                </a:ext>
              </a:extLst>
            </p:cNvPr>
            <p:cNvSpPr txBox="1"/>
            <p:nvPr/>
          </p:nvSpPr>
          <p:spPr>
            <a:xfrm>
              <a:off x="5176497" y="4537683"/>
              <a:ext cx="1400333" cy="261610"/>
            </a:xfrm>
            <a:prstGeom prst="rect">
              <a:avLst/>
            </a:prstGeom>
            <a:noFill/>
          </p:spPr>
          <p:txBody>
            <a:bodyPr wrap="square">
              <a:spAutoFit/>
            </a:bodyPr>
            <a:lstStyle/>
            <a:p>
              <a:pPr algn="r"/>
              <a:r>
                <a:rPr lang="en-US" sz="1050" dirty="0">
                  <a:solidFill>
                    <a:srgbClr val="1A06AA"/>
                  </a:solidFill>
                  <a:latin typeface="Tw Cen MT" panose="020B0602020104020603" pitchFamily="34" charset="77"/>
                </a:rPr>
                <a:t>DERA2 (net) power</a:t>
              </a:r>
              <a:endParaRPr lang="en-US" sz="1200" dirty="0">
                <a:solidFill>
                  <a:srgbClr val="1A06AA"/>
                </a:solidFill>
                <a:latin typeface="Tw Cen MT" panose="020B0602020104020603" pitchFamily="34" charset="77"/>
              </a:endParaRPr>
            </a:p>
          </p:txBody>
        </p:sp>
        <p:cxnSp>
          <p:nvCxnSpPr>
            <p:cNvPr id="103" name="Straight Connector 102">
              <a:extLst>
                <a:ext uri="{FF2B5EF4-FFF2-40B4-BE49-F238E27FC236}">
                  <a16:creationId xmlns:a16="http://schemas.microsoft.com/office/drawing/2014/main" id="{8F72C395-A322-6B45-A16A-DEBD093A9B7A}"/>
                </a:ext>
              </a:extLst>
            </p:cNvPr>
            <p:cNvCxnSpPr>
              <a:cxnSpLocks/>
            </p:cNvCxnSpPr>
            <p:nvPr/>
          </p:nvCxnSpPr>
          <p:spPr>
            <a:xfrm flipV="1">
              <a:off x="6526732" y="4680434"/>
              <a:ext cx="323353" cy="4013"/>
            </a:xfrm>
            <a:prstGeom prst="line">
              <a:avLst/>
            </a:prstGeom>
            <a:ln w="19050">
              <a:solidFill>
                <a:srgbClr val="1F07D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04" name="Triangle 103">
            <a:extLst>
              <a:ext uri="{FF2B5EF4-FFF2-40B4-BE49-F238E27FC236}">
                <a16:creationId xmlns:a16="http://schemas.microsoft.com/office/drawing/2014/main" id="{E087FE0B-02BE-8044-A8A8-866996920726}"/>
              </a:ext>
            </a:extLst>
          </p:cNvPr>
          <p:cNvSpPr/>
          <p:nvPr/>
        </p:nvSpPr>
        <p:spPr>
          <a:xfrm flipH="1">
            <a:off x="6761907" y="4656812"/>
            <a:ext cx="2351855" cy="905355"/>
          </a:xfrm>
          <a:prstGeom prst="triangle">
            <a:avLst>
              <a:gd name="adj" fmla="val 71236"/>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77"/>
            </a:endParaRPr>
          </a:p>
        </p:txBody>
      </p:sp>
      <p:grpSp>
        <p:nvGrpSpPr>
          <p:cNvPr id="105" name="Group 104">
            <a:extLst>
              <a:ext uri="{FF2B5EF4-FFF2-40B4-BE49-F238E27FC236}">
                <a16:creationId xmlns:a16="http://schemas.microsoft.com/office/drawing/2014/main" id="{A528397E-2AE7-F64B-A423-50DB3C113F9D}"/>
              </a:ext>
            </a:extLst>
          </p:cNvPr>
          <p:cNvGrpSpPr/>
          <p:nvPr/>
        </p:nvGrpSpPr>
        <p:grpSpPr>
          <a:xfrm>
            <a:off x="6334278" y="4096881"/>
            <a:ext cx="1311514" cy="1510023"/>
            <a:chOff x="6241308" y="4714073"/>
            <a:chExt cx="1311514" cy="1510023"/>
          </a:xfrm>
        </p:grpSpPr>
        <p:grpSp>
          <p:nvGrpSpPr>
            <p:cNvPr id="106" name="Group 105">
              <a:extLst>
                <a:ext uri="{FF2B5EF4-FFF2-40B4-BE49-F238E27FC236}">
                  <a16:creationId xmlns:a16="http://schemas.microsoft.com/office/drawing/2014/main" id="{75AAD8DE-D289-934A-82E4-7DA5E738FC0D}"/>
                </a:ext>
              </a:extLst>
            </p:cNvPr>
            <p:cNvGrpSpPr/>
            <p:nvPr/>
          </p:nvGrpSpPr>
          <p:grpSpPr>
            <a:xfrm>
              <a:off x="6286176" y="5026762"/>
              <a:ext cx="1266646" cy="1197334"/>
              <a:chOff x="5354368" y="845161"/>
              <a:chExt cx="1266646" cy="1197334"/>
            </a:xfrm>
          </p:grpSpPr>
          <p:sp>
            <p:nvSpPr>
              <p:cNvPr id="111" name="Partial Circle 1060">
                <a:extLst>
                  <a:ext uri="{FF2B5EF4-FFF2-40B4-BE49-F238E27FC236}">
                    <a16:creationId xmlns:a16="http://schemas.microsoft.com/office/drawing/2014/main" id="{76F7B900-582F-304F-B890-B6597F3E6E67}"/>
                  </a:ext>
                </a:extLst>
              </p:cNvPr>
              <p:cNvSpPr/>
              <p:nvPr/>
            </p:nvSpPr>
            <p:spPr>
              <a:xfrm>
                <a:off x="5362585" y="854431"/>
                <a:ext cx="1183990" cy="1183990"/>
              </a:xfrm>
              <a:prstGeom prst="pie">
                <a:avLst>
                  <a:gd name="adj1" fmla="val 8398359"/>
                  <a:gd name="adj2" fmla="val 16200000"/>
                </a:avLst>
              </a:prstGeom>
              <a:solidFill>
                <a:srgbClr val="BDDF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Tw Cen MT" panose="020B0602020104020603" pitchFamily="34" charset="77"/>
                </a:endParaRPr>
              </a:p>
            </p:txBody>
          </p:sp>
          <p:sp>
            <p:nvSpPr>
              <p:cNvPr id="112" name="Partial Circle 1062">
                <a:extLst>
                  <a:ext uri="{FF2B5EF4-FFF2-40B4-BE49-F238E27FC236}">
                    <a16:creationId xmlns:a16="http://schemas.microsoft.com/office/drawing/2014/main" id="{5C8F89E5-65BC-BC49-9EEF-3EB7C523FDE1}"/>
                  </a:ext>
                </a:extLst>
              </p:cNvPr>
              <p:cNvSpPr/>
              <p:nvPr/>
            </p:nvSpPr>
            <p:spPr>
              <a:xfrm>
                <a:off x="5354368" y="858504"/>
                <a:ext cx="1183990" cy="1174099"/>
              </a:xfrm>
              <a:prstGeom prst="pie">
                <a:avLst>
                  <a:gd name="adj1" fmla="val 4847557"/>
                  <a:gd name="adj2" fmla="val 83442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Tw Cen MT" panose="020B0602020104020603" pitchFamily="34" charset="77"/>
                </a:endParaRPr>
              </a:p>
            </p:txBody>
          </p:sp>
          <p:sp>
            <p:nvSpPr>
              <p:cNvPr id="113" name="Partial Circle 1063">
                <a:extLst>
                  <a:ext uri="{FF2B5EF4-FFF2-40B4-BE49-F238E27FC236}">
                    <a16:creationId xmlns:a16="http://schemas.microsoft.com/office/drawing/2014/main" id="{3F1E8A5B-594C-CE49-8B40-C691B14F1811}"/>
                  </a:ext>
                </a:extLst>
              </p:cNvPr>
              <p:cNvSpPr/>
              <p:nvPr/>
            </p:nvSpPr>
            <p:spPr>
              <a:xfrm>
                <a:off x="5365806" y="845161"/>
                <a:ext cx="1183990" cy="1183990"/>
              </a:xfrm>
              <a:prstGeom prst="pie">
                <a:avLst>
                  <a:gd name="adj1" fmla="val 252361"/>
                  <a:gd name="adj2" fmla="val 483406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Tw Cen MT" panose="020B0602020104020603" pitchFamily="34" charset="77"/>
                </a:endParaRPr>
              </a:p>
            </p:txBody>
          </p:sp>
          <p:sp>
            <p:nvSpPr>
              <p:cNvPr id="114" name="Partial Circle 1064">
                <a:extLst>
                  <a:ext uri="{FF2B5EF4-FFF2-40B4-BE49-F238E27FC236}">
                    <a16:creationId xmlns:a16="http://schemas.microsoft.com/office/drawing/2014/main" id="{73C03D12-2AE5-5743-B919-6DAE385092F6}"/>
                  </a:ext>
                </a:extLst>
              </p:cNvPr>
              <p:cNvSpPr/>
              <p:nvPr/>
            </p:nvSpPr>
            <p:spPr>
              <a:xfrm>
                <a:off x="5360501" y="854431"/>
                <a:ext cx="1183990" cy="1183990"/>
              </a:xfrm>
              <a:prstGeom prst="pie">
                <a:avLst>
                  <a:gd name="adj1" fmla="val 19376619"/>
                  <a:gd name="adj2" fmla="val 31779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Tw Cen MT" panose="020B0602020104020603" pitchFamily="34" charset="77"/>
                </a:endParaRPr>
              </a:p>
            </p:txBody>
          </p:sp>
          <p:sp>
            <p:nvSpPr>
              <p:cNvPr id="115" name="Partial Circle 1065">
                <a:extLst>
                  <a:ext uri="{FF2B5EF4-FFF2-40B4-BE49-F238E27FC236}">
                    <a16:creationId xmlns:a16="http://schemas.microsoft.com/office/drawing/2014/main" id="{913541A8-8963-5E4C-AE92-48AE877C5565}"/>
                  </a:ext>
                </a:extLst>
              </p:cNvPr>
              <p:cNvSpPr/>
              <p:nvPr/>
            </p:nvSpPr>
            <p:spPr>
              <a:xfrm>
                <a:off x="5362585" y="858505"/>
                <a:ext cx="1183990" cy="1183990"/>
              </a:xfrm>
              <a:prstGeom prst="pie">
                <a:avLst>
                  <a:gd name="adj1" fmla="val 16178441"/>
                  <a:gd name="adj2" fmla="val 194555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Tw Cen MT" panose="020B0602020104020603" pitchFamily="34" charset="77"/>
                </a:endParaRPr>
              </a:p>
            </p:txBody>
          </p:sp>
          <p:sp>
            <p:nvSpPr>
              <p:cNvPr id="116" name="TextBox 115">
                <a:extLst>
                  <a:ext uri="{FF2B5EF4-FFF2-40B4-BE49-F238E27FC236}">
                    <a16:creationId xmlns:a16="http://schemas.microsoft.com/office/drawing/2014/main" id="{48D704C9-84C0-0C46-B232-56A70E4C3694}"/>
                  </a:ext>
                </a:extLst>
              </p:cNvPr>
              <p:cNvSpPr txBox="1"/>
              <p:nvPr/>
            </p:nvSpPr>
            <p:spPr>
              <a:xfrm>
                <a:off x="5894017" y="968355"/>
                <a:ext cx="562520" cy="215444"/>
              </a:xfrm>
              <a:prstGeom prst="rect">
                <a:avLst/>
              </a:prstGeom>
              <a:noFill/>
            </p:spPr>
            <p:txBody>
              <a:bodyPr wrap="square">
                <a:spAutoFit/>
              </a:bodyPr>
              <a:lstStyle/>
              <a:p>
                <a:r>
                  <a:rPr lang="en-US" sz="800" dirty="0">
                    <a:solidFill>
                      <a:srgbClr val="1A06AA"/>
                    </a:solidFill>
                    <a:latin typeface="Tw Cen MT" panose="020B0602020104020603" pitchFamily="34" charset="77"/>
                  </a:rPr>
                  <a:t>DERA1</a:t>
                </a:r>
              </a:p>
            </p:txBody>
          </p:sp>
          <p:sp>
            <p:nvSpPr>
              <p:cNvPr id="117" name="TextBox 116">
                <a:extLst>
                  <a:ext uri="{FF2B5EF4-FFF2-40B4-BE49-F238E27FC236}">
                    <a16:creationId xmlns:a16="http://schemas.microsoft.com/office/drawing/2014/main" id="{FC3E8075-3708-274A-A774-1E48B7B5AC48}"/>
                  </a:ext>
                </a:extLst>
              </p:cNvPr>
              <p:cNvSpPr txBox="1"/>
              <p:nvPr/>
            </p:nvSpPr>
            <p:spPr>
              <a:xfrm>
                <a:off x="6058494" y="1237373"/>
                <a:ext cx="562520" cy="215444"/>
              </a:xfrm>
              <a:prstGeom prst="rect">
                <a:avLst/>
              </a:prstGeom>
              <a:noFill/>
            </p:spPr>
            <p:txBody>
              <a:bodyPr wrap="square">
                <a:spAutoFit/>
              </a:bodyPr>
              <a:lstStyle/>
              <a:p>
                <a:r>
                  <a:rPr lang="en-US" sz="800" dirty="0">
                    <a:solidFill>
                      <a:srgbClr val="1A06AA"/>
                    </a:solidFill>
                    <a:latin typeface="Tw Cen MT" panose="020B0602020104020603" pitchFamily="34" charset="77"/>
                  </a:rPr>
                  <a:t>DERA2</a:t>
                </a:r>
              </a:p>
            </p:txBody>
          </p:sp>
          <p:sp>
            <p:nvSpPr>
              <p:cNvPr id="118" name="TextBox 117">
                <a:extLst>
                  <a:ext uri="{FF2B5EF4-FFF2-40B4-BE49-F238E27FC236}">
                    <a16:creationId xmlns:a16="http://schemas.microsoft.com/office/drawing/2014/main" id="{57171F0A-FF7E-D441-A94E-FFA7B362E232}"/>
                  </a:ext>
                </a:extLst>
              </p:cNvPr>
              <p:cNvSpPr txBox="1"/>
              <p:nvPr/>
            </p:nvSpPr>
            <p:spPr>
              <a:xfrm>
                <a:off x="5531716" y="1741980"/>
                <a:ext cx="562520" cy="215444"/>
              </a:xfrm>
              <a:prstGeom prst="rect">
                <a:avLst/>
              </a:prstGeom>
              <a:noFill/>
            </p:spPr>
            <p:txBody>
              <a:bodyPr wrap="square">
                <a:spAutoFit/>
              </a:bodyPr>
              <a:lstStyle/>
              <a:p>
                <a:r>
                  <a:rPr lang="en-US" sz="800" dirty="0">
                    <a:solidFill>
                      <a:srgbClr val="1A06AA"/>
                    </a:solidFill>
                    <a:latin typeface="Tw Cen MT" panose="020B0602020104020603" pitchFamily="34" charset="77"/>
                  </a:rPr>
                  <a:t>DERA4</a:t>
                </a:r>
              </a:p>
            </p:txBody>
          </p:sp>
          <p:sp>
            <p:nvSpPr>
              <p:cNvPr id="119" name="TextBox 118">
                <a:extLst>
                  <a:ext uri="{FF2B5EF4-FFF2-40B4-BE49-F238E27FC236}">
                    <a16:creationId xmlns:a16="http://schemas.microsoft.com/office/drawing/2014/main" id="{A0D3596D-3499-D743-9F8E-D07308F70842}"/>
                  </a:ext>
                </a:extLst>
              </p:cNvPr>
              <p:cNvSpPr txBox="1"/>
              <p:nvPr/>
            </p:nvSpPr>
            <p:spPr>
              <a:xfrm>
                <a:off x="5952496" y="1615712"/>
                <a:ext cx="562520" cy="215444"/>
              </a:xfrm>
              <a:prstGeom prst="rect">
                <a:avLst/>
              </a:prstGeom>
              <a:noFill/>
            </p:spPr>
            <p:txBody>
              <a:bodyPr wrap="square">
                <a:spAutoFit/>
              </a:bodyPr>
              <a:lstStyle/>
              <a:p>
                <a:r>
                  <a:rPr lang="en-US" sz="800" dirty="0">
                    <a:solidFill>
                      <a:srgbClr val="1A06AA"/>
                    </a:solidFill>
                    <a:latin typeface="Tw Cen MT" panose="020B0602020104020603" pitchFamily="34" charset="77"/>
                  </a:rPr>
                  <a:t>DERA3</a:t>
                </a:r>
              </a:p>
            </p:txBody>
          </p:sp>
          <p:sp>
            <p:nvSpPr>
              <p:cNvPr id="120" name="TextBox 119">
                <a:extLst>
                  <a:ext uri="{FF2B5EF4-FFF2-40B4-BE49-F238E27FC236}">
                    <a16:creationId xmlns:a16="http://schemas.microsoft.com/office/drawing/2014/main" id="{BCE7A323-47AA-2142-86DF-80F20029E04F}"/>
                  </a:ext>
                </a:extLst>
              </p:cNvPr>
              <p:cNvSpPr txBox="1"/>
              <p:nvPr/>
            </p:nvSpPr>
            <p:spPr>
              <a:xfrm>
                <a:off x="5438321" y="1229520"/>
                <a:ext cx="562520" cy="200055"/>
              </a:xfrm>
              <a:prstGeom prst="rect">
                <a:avLst/>
              </a:prstGeom>
              <a:noFill/>
            </p:spPr>
            <p:txBody>
              <a:bodyPr wrap="square">
                <a:spAutoFit/>
              </a:bodyPr>
              <a:lstStyle/>
              <a:p>
                <a:r>
                  <a:rPr lang="en-US" sz="700" dirty="0">
                    <a:solidFill>
                      <a:srgbClr val="1A06AA"/>
                    </a:solidFill>
                    <a:latin typeface="Tw Cen MT" panose="020B0602020104020603" pitchFamily="34" charset="77"/>
                  </a:rPr>
                  <a:t>DSO</a:t>
                </a:r>
              </a:p>
            </p:txBody>
          </p:sp>
        </p:grpSp>
        <p:pic>
          <p:nvPicPr>
            <p:cNvPr id="107" name="Picture 106" descr="A picture containing text, clipart&#10;&#10;Description automatically generated">
              <a:extLst>
                <a:ext uri="{FF2B5EF4-FFF2-40B4-BE49-F238E27FC236}">
                  <a16:creationId xmlns:a16="http://schemas.microsoft.com/office/drawing/2014/main" id="{D868DEB8-0BD0-4641-8CA1-E53E22C2F6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1308" y="4714073"/>
              <a:ext cx="325936" cy="361363"/>
            </a:xfrm>
            <a:prstGeom prst="rect">
              <a:avLst/>
            </a:prstGeom>
          </p:spPr>
        </p:pic>
        <p:pic>
          <p:nvPicPr>
            <p:cNvPr id="108" name="Picture 107" descr="A picture containing text, scissors&#10;&#10;Description automatically generated">
              <a:extLst>
                <a:ext uri="{FF2B5EF4-FFF2-40B4-BE49-F238E27FC236}">
                  <a16:creationId xmlns:a16="http://schemas.microsoft.com/office/drawing/2014/main" id="{6BDC68FD-C4A4-C241-8FB8-186F725E94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2096" y="4765374"/>
              <a:ext cx="317183" cy="270193"/>
            </a:xfrm>
            <a:prstGeom prst="rect">
              <a:avLst/>
            </a:prstGeom>
          </p:spPr>
        </p:pic>
        <p:cxnSp>
          <p:nvCxnSpPr>
            <p:cNvPr id="109" name="Straight Arrow Connector 108">
              <a:extLst>
                <a:ext uri="{FF2B5EF4-FFF2-40B4-BE49-F238E27FC236}">
                  <a16:creationId xmlns:a16="http://schemas.microsoft.com/office/drawing/2014/main" id="{774F3D2D-747C-B54F-A859-FDFADDBC766C}"/>
                </a:ext>
              </a:extLst>
            </p:cNvPr>
            <p:cNvCxnSpPr>
              <a:cxnSpLocks/>
            </p:cNvCxnSpPr>
            <p:nvPr/>
          </p:nvCxnSpPr>
          <p:spPr>
            <a:xfrm flipH="1">
              <a:off x="7066860" y="4979181"/>
              <a:ext cx="156614" cy="2159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0" name="Straight Arrow Connector 109">
              <a:extLst>
                <a:ext uri="{FF2B5EF4-FFF2-40B4-BE49-F238E27FC236}">
                  <a16:creationId xmlns:a16="http://schemas.microsoft.com/office/drawing/2014/main" id="{A6C4C979-FB74-DE4E-85C2-95BDBCC6F993}"/>
                </a:ext>
              </a:extLst>
            </p:cNvPr>
            <p:cNvCxnSpPr>
              <a:cxnSpLocks/>
            </p:cNvCxnSpPr>
            <p:nvPr/>
          </p:nvCxnSpPr>
          <p:spPr>
            <a:xfrm>
              <a:off x="6398393" y="5033425"/>
              <a:ext cx="253020" cy="1985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pic>
        <p:nvPicPr>
          <p:cNvPr id="3" name="Picture 2">
            <a:extLst>
              <a:ext uri="{FF2B5EF4-FFF2-40B4-BE49-F238E27FC236}">
                <a16:creationId xmlns:a16="http://schemas.microsoft.com/office/drawing/2014/main" id="{4AFD9FD9-A9F0-0F4C-92BA-0910733D67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7484" y="4732386"/>
            <a:ext cx="3639359" cy="1315659"/>
          </a:xfrm>
          <a:prstGeom prst="rect">
            <a:avLst/>
          </a:prstGeom>
        </p:spPr>
      </p:pic>
      <p:grpSp>
        <p:nvGrpSpPr>
          <p:cNvPr id="121" name="Group 120">
            <a:extLst>
              <a:ext uri="{FF2B5EF4-FFF2-40B4-BE49-F238E27FC236}">
                <a16:creationId xmlns:a16="http://schemas.microsoft.com/office/drawing/2014/main" id="{09159B21-8847-0941-930D-9C18A7F6857E}"/>
              </a:ext>
            </a:extLst>
          </p:cNvPr>
          <p:cNvGrpSpPr/>
          <p:nvPr/>
        </p:nvGrpSpPr>
        <p:grpSpPr>
          <a:xfrm>
            <a:off x="1215179" y="2059357"/>
            <a:ext cx="1581710" cy="1071988"/>
            <a:chOff x="904383" y="1468759"/>
            <a:chExt cx="1581710" cy="1071988"/>
          </a:xfrm>
        </p:grpSpPr>
        <p:sp>
          <p:nvSpPr>
            <p:cNvPr id="122" name="TextBox 121">
              <a:extLst>
                <a:ext uri="{FF2B5EF4-FFF2-40B4-BE49-F238E27FC236}">
                  <a16:creationId xmlns:a16="http://schemas.microsoft.com/office/drawing/2014/main" id="{B7F5CF9A-152E-7141-9E1E-980BCF5B1F81}"/>
                </a:ext>
              </a:extLst>
            </p:cNvPr>
            <p:cNvSpPr txBox="1"/>
            <p:nvPr/>
          </p:nvSpPr>
          <p:spPr>
            <a:xfrm>
              <a:off x="904383" y="2202193"/>
              <a:ext cx="1581710" cy="338554"/>
            </a:xfrm>
            <a:prstGeom prst="rect">
              <a:avLst/>
            </a:prstGeom>
            <a:solidFill>
              <a:schemeClr val="bg1"/>
            </a:solidFill>
          </p:spPr>
          <p:txBody>
            <a:bodyPr wrap="square">
              <a:spAutoFit/>
            </a:bodyPr>
            <a:lstStyle/>
            <a:p>
              <a:r>
                <a:rPr lang="en-US" sz="1600" dirty="0">
                  <a:solidFill>
                    <a:srgbClr val="1A06AA"/>
                  </a:solidFill>
                  <a:latin typeface="Tw Cen MT" panose="020B0602020104020603" pitchFamily="34" charset="77"/>
                </a:rPr>
                <a:t>Benefit of DERA</a:t>
              </a:r>
              <a:endParaRPr lang="en-US" sz="1600" dirty="0">
                <a:latin typeface="Tw Cen MT" panose="020B0602020104020603" pitchFamily="34" charset="77"/>
              </a:endParaRPr>
            </a:p>
          </p:txBody>
        </p:sp>
        <p:sp>
          <p:nvSpPr>
            <p:cNvPr id="123" name="Rectangle 122">
              <a:extLst>
                <a:ext uri="{FF2B5EF4-FFF2-40B4-BE49-F238E27FC236}">
                  <a16:creationId xmlns:a16="http://schemas.microsoft.com/office/drawing/2014/main" id="{2C8F53A4-4890-A94B-8AA6-214AEF883182}"/>
                </a:ext>
              </a:extLst>
            </p:cNvPr>
            <p:cNvSpPr/>
            <p:nvPr/>
          </p:nvSpPr>
          <p:spPr>
            <a:xfrm>
              <a:off x="1019991" y="1468759"/>
              <a:ext cx="1424501" cy="750813"/>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w Cen MT" panose="020B0602020104020603" pitchFamily="34" charset="77"/>
              </a:endParaRPr>
            </a:p>
          </p:txBody>
        </p:sp>
        <p:cxnSp>
          <p:nvCxnSpPr>
            <p:cNvPr id="124" name="Straight Arrow Connector 123">
              <a:extLst>
                <a:ext uri="{FF2B5EF4-FFF2-40B4-BE49-F238E27FC236}">
                  <a16:creationId xmlns:a16="http://schemas.microsoft.com/office/drawing/2014/main" id="{41FF05DF-9542-8D47-8C2C-C853C811F142}"/>
                </a:ext>
              </a:extLst>
            </p:cNvPr>
            <p:cNvCxnSpPr>
              <a:cxnSpLocks/>
            </p:cNvCxnSpPr>
            <p:nvPr/>
          </p:nvCxnSpPr>
          <p:spPr>
            <a:xfrm flipV="1">
              <a:off x="1828800" y="2046363"/>
              <a:ext cx="0" cy="204889"/>
            </a:xfrm>
            <a:prstGeom prst="straightConnector1">
              <a:avLst/>
            </a:prstGeom>
            <a:ln>
              <a:solidFill>
                <a:srgbClr val="1A06AA"/>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id="{3DF8E48B-04FF-DB4B-8290-AC82CFDF1BEC}"/>
              </a:ext>
            </a:extLst>
          </p:cNvPr>
          <p:cNvGrpSpPr/>
          <p:nvPr/>
        </p:nvGrpSpPr>
        <p:grpSpPr>
          <a:xfrm>
            <a:off x="2895600" y="2059032"/>
            <a:ext cx="1238521" cy="1072313"/>
            <a:chOff x="2663173" y="1468434"/>
            <a:chExt cx="1238521" cy="1072313"/>
          </a:xfrm>
        </p:grpSpPr>
        <p:sp>
          <p:nvSpPr>
            <p:cNvPr id="126" name="TextBox 125">
              <a:extLst>
                <a:ext uri="{FF2B5EF4-FFF2-40B4-BE49-F238E27FC236}">
                  <a16:creationId xmlns:a16="http://schemas.microsoft.com/office/drawing/2014/main" id="{8E17262E-4911-9F45-94B7-9A2FAAEA0EDA}"/>
                </a:ext>
              </a:extLst>
            </p:cNvPr>
            <p:cNvSpPr txBox="1"/>
            <p:nvPr/>
          </p:nvSpPr>
          <p:spPr>
            <a:xfrm>
              <a:off x="2663173" y="2202193"/>
              <a:ext cx="1238521" cy="338554"/>
            </a:xfrm>
            <a:prstGeom prst="rect">
              <a:avLst/>
            </a:prstGeom>
            <a:solidFill>
              <a:schemeClr val="bg1"/>
            </a:solidFill>
          </p:spPr>
          <p:txBody>
            <a:bodyPr wrap="square">
              <a:spAutoFit/>
            </a:bodyPr>
            <a:lstStyle/>
            <a:p>
              <a:r>
                <a:rPr lang="en-US" sz="1600" dirty="0">
                  <a:solidFill>
                    <a:srgbClr val="1A06AA"/>
                  </a:solidFill>
                  <a:latin typeface="Tw Cen MT" panose="020B0602020104020603" pitchFamily="34" charset="77"/>
                </a:rPr>
                <a:t>Cost of DSO </a:t>
              </a:r>
              <a:endParaRPr lang="en-US" sz="1600" dirty="0">
                <a:latin typeface="Tw Cen MT" panose="020B0602020104020603" pitchFamily="34" charset="77"/>
              </a:endParaRPr>
            </a:p>
          </p:txBody>
        </p:sp>
        <p:sp>
          <p:nvSpPr>
            <p:cNvPr id="127" name="Rectangle 126">
              <a:extLst>
                <a:ext uri="{FF2B5EF4-FFF2-40B4-BE49-F238E27FC236}">
                  <a16:creationId xmlns:a16="http://schemas.microsoft.com/office/drawing/2014/main" id="{3DC447F0-72EE-B445-A647-132C726152FE}"/>
                </a:ext>
              </a:extLst>
            </p:cNvPr>
            <p:cNvSpPr/>
            <p:nvPr/>
          </p:nvSpPr>
          <p:spPr>
            <a:xfrm>
              <a:off x="2739218" y="1468434"/>
              <a:ext cx="909350" cy="750813"/>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w Cen MT" panose="020B0602020104020603" pitchFamily="34" charset="77"/>
              </a:endParaRPr>
            </a:p>
          </p:txBody>
        </p:sp>
        <p:cxnSp>
          <p:nvCxnSpPr>
            <p:cNvPr id="128" name="Straight Arrow Connector 127">
              <a:extLst>
                <a:ext uri="{FF2B5EF4-FFF2-40B4-BE49-F238E27FC236}">
                  <a16:creationId xmlns:a16="http://schemas.microsoft.com/office/drawing/2014/main" id="{B1CE4C44-952C-664E-83D0-14020C756E42}"/>
                </a:ext>
              </a:extLst>
            </p:cNvPr>
            <p:cNvCxnSpPr>
              <a:cxnSpLocks/>
            </p:cNvCxnSpPr>
            <p:nvPr/>
          </p:nvCxnSpPr>
          <p:spPr>
            <a:xfrm flipV="1">
              <a:off x="3124200" y="2035900"/>
              <a:ext cx="0" cy="183347"/>
            </a:xfrm>
            <a:prstGeom prst="straightConnector1">
              <a:avLst/>
            </a:prstGeom>
            <a:ln>
              <a:solidFill>
                <a:srgbClr val="1A06AA"/>
              </a:solidFill>
              <a:tailEnd type="triangle"/>
            </a:ln>
          </p:spPr>
          <p:style>
            <a:lnRef idx="1">
              <a:schemeClr val="accent1"/>
            </a:lnRef>
            <a:fillRef idx="0">
              <a:schemeClr val="accent1"/>
            </a:fillRef>
            <a:effectRef idx="0">
              <a:schemeClr val="accent1"/>
            </a:effectRef>
            <a:fontRef idx="minor">
              <a:schemeClr val="tx1"/>
            </a:fontRef>
          </p:style>
        </p:cxnSp>
      </p:grpSp>
      <p:sp>
        <p:nvSpPr>
          <p:cNvPr id="129" name="Rectangle 128">
            <a:extLst>
              <a:ext uri="{FF2B5EF4-FFF2-40B4-BE49-F238E27FC236}">
                <a16:creationId xmlns:a16="http://schemas.microsoft.com/office/drawing/2014/main" id="{6A37ECC7-1F39-F44C-89D3-E0B87DF04BBB}"/>
              </a:ext>
            </a:extLst>
          </p:cNvPr>
          <p:cNvSpPr/>
          <p:nvPr/>
        </p:nvSpPr>
        <p:spPr>
          <a:xfrm>
            <a:off x="1077305" y="4681987"/>
            <a:ext cx="4122751" cy="1509267"/>
          </a:xfrm>
          <a:prstGeom prst="rect">
            <a:avLst/>
          </a:prstGeom>
          <a:solidFill>
            <a:srgbClr val="98C72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w Cen MT" panose="020B0602020104020603" pitchFamily="34" charset="77"/>
            </a:endParaRPr>
          </a:p>
        </p:txBody>
      </p:sp>
      <p:sp>
        <p:nvSpPr>
          <p:cNvPr id="130" name="Right Arrow 129">
            <a:extLst>
              <a:ext uri="{FF2B5EF4-FFF2-40B4-BE49-F238E27FC236}">
                <a16:creationId xmlns:a16="http://schemas.microsoft.com/office/drawing/2014/main" id="{66EB8AE0-623E-B140-8FA9-180AE5253B3A}"/>
              </a:ext>
            </a:extLst>
          </p:cNvPr>
          <p:cNvSpPr/>
          <p:nvPr/>
        </p:nvSpPr>
        <p:spPr>
          <a:xfrm>
            <a:off x="5516391" y="3883446"/>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grpSp>
        <p:nvGrpSpPr>
          <p:cNvPr id="131" name="Group 130">
            <a:extLst>
              <a:ext uri="{FF2B5EF4-FFF2-40B4-BE49-F238E27FC236}">
                <a16:creationId xmlns:a16="http://schemas.microsoft.com/office/drawing/2014/main" id="{859CAB34-797C-C74B-A410-554CF1FD29FA}"/>
              </a:ext>
            </a:extLst>
          </p:cNvPr>
          <p:cNvGrpSpPr/>
          <p:nvPr/>
        </p:nvGrpSpPr>
        <p:grpSpPr>
          <a:xfrm>
            <a:off x="6296188" y="2839642"/>
            <a:ext cx="5492530" cy="2778719"/>
            <a:chOff x="6296188" y="2839642"/>
            <a:chExt cx="5492530" cy="2778719"/>
          </a:xfrm>
        </p:grpSpPr>
        <p:pic>
          <p:nvPicPr>
            <p:cNvPr id="132" name="Picture 131" descr="A math equations and formulas&#10;&#10;Description automatically generated">
              <a:extLst>
                <a:ext uri="{FF2B5EF4-FFF2-40B4-BE49-F238E27FC236}">
                  <a16:creationId xmlns:a16="http://schemas.microsoft.com/office/drawing/2014/main" id="{2C0512DF-2A8D-D145-9816-5615CFC2F708}"/>
                </a:ext>
              </a:extLst>
            </p:cNvPr>
            <p:cNvPicPr>
              <a:picLocks noChangeAspect="1"/>
            </p:cNvPicPr>
            <p:nvPr/>
          </p:nvPicPr>
          <p:blipFill rotWithShape="1">
            <a:blip r:embed="rId7">
              <a:extLst>
                <a:ext uri="{28A0092B-C50C-407E-A947-70E740481C1C}">
                  <a14:useLocalDpi xmlns:a14="http://schemas.microsoft.com/office/drawing/2010/main" val="0"/>
                </a:ext>
              </a:extLst>
            </a:blip>
            <a:srcRect t="43199" b="1"/>
            <a:stretch/>
          </p:blipFill>
          <p:spPr>
            <a:xfrm>
              <a:off x="6296188" y="3340078"/>
              <a:ext cx="4041269" cy="2177956"/>
            </a:xfrm>
            <a:prstGeom prst="rect">
              <a:avLst/>
            </a:prstGeom>
          </p:spPr>
        </p:pic>
        <p:sp>
          <p:nvSpPr>
            <p:cNvPr id="133" name="TextBox 132">
              <a:extLst>
                <a:ext uri="{FF2B5EF4-FFF2-40B4-BE49-F238E27FC236}">
                  <a16:creationId xmlns:a16="http://schemas.microsoft.com/office/drawing/2014/main" id="{24A3FFBC-0E2A-704F-9FF8-D44D092C51F6}"/>
                </a:ext>
              </a:extLst>
            </p:cNvPr>
            <p:cNvSpPr txBox="1"/>
            <p:nvPr/>
          </p:nvSpPr>
          <p:spPr>
            <a:xfrm>
              <a:off x="7267413" y="2839642"/>
              <a:ext cx="1828800" cy="400110"/>
            </a:xfrm>
            <a:prstGeom prst="rect">
              <a:avLst/>
            </a:prstGeom>
            <a:noFill/>
          </p:spPr>
          <p:txBody>
            <a:bodyPr wrap="square" rtlCol="0">
              <a:spAutoFit/>
            </a:bodyPr>
            <a:lstStyle/>
            <a:p>
              <a:r>
                <a:rPr lang="en-US" dirty="0">
                  <a:latin typeface="Tw Cen MT" panose="020B0602020104020603" pitchFamily="34" charset="77"/>
                </a:rPr>
                <a:t>Maximize </a:t>
              </a:r>
              <a:r>
                <a:rPr lang="en-US" sz="2000" b="1" dirty="0">
                  <a:latin typeface="Tw Cen MT" panose="020B0602020104020603" pitchFamily="34" charset="77"/>
                </a:rPr>
                <a:t>…</a:t>
              </a:r>
            </a:p>
          </p:txBody>
        </p:sp>
        <p:grpSp>
          <p:nvGrpSpPr>
            <p:cNvPr id="134" name="Group 133">
              <a:extLst>
                <a:ext uri="{FF2B5EF4-FFF2-40B4-BE49-F238E27FC236}">
                  <a16:creationId xmlns:a16="http://schemas.microsoft.com/office/drawing/2014/main" id="{D3A05497-AF81-474F-811E-643B2450ABFD}"/>
                </a:ext>
              </a:extLst>
            </p:cNvPr>
            <p:cNvGrpSpPr/>
            <p:nvPr/>
          </p:nvGrpSpPr>
          <p:grpSpPr>
            <a:xfrm>
              <a:off x="10522072" y="3294001"/>
              <a:ext cx="1266646" cy="1197334"/>
              <a:chOff x="5354368" y="845161"/>
              <a:chExt cx="1266646" cy="1197334"/>
            </a:xfrm>
          </p:grpSpPr>
          <p:sp>
            <p:nvSpPr>
              <p:cNvPr id="140" name="Partial Circle 1060">
                <a:extLst>
                  <a:ext uri="{FF2B5EF4-FFF2-40B4-BE49-F238E27FC236}">
                    <a16:creationId xmlns:a16="http://schemas.microsoft.com/office/drawing/2014/main" id="{158E5857-A200-0043-9EE0-73B9F4C03E62}"/>
                  </a:ext>
                </a:extLst>
              </p:cNvPr>
              <p:cNvSpPr/>
              <p:nvPr/>
            </p:nvSpPr>
            <p:spPr>
              <a:xfrm>
                <a:off x="5362585" y="854431"/>
                <a:ext cx="1183990" cy="1183990"/>
              </a:xfrm>
              <a:prstGeom prst="pie">
                <a:avLst>
                  <a:gd name="adj1" fmla="val 8398359"/>
                  <a:gd name="adj2" fmla="val 16200000"/>
                </a:avLst>
              </a:prstGeom>
              <a:solidFill>
                <a:srgbClr val="BDDF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Tw Cen MT" panose="020B0602020104020603" pitchFamily="34" charset="77"/>
                </a:endParaRPr>
              </a:p>
            </p:txBody>
          </p:sp>
          <p:sp>
            <p:nvSpPr>
              <p:cNvPr id="141" name="Partial Circle 1062">
                <a:extLst>
                  <a:ext uri="{FF2B5EF4-FFF2-40B4-BE49-F238E27FC236}">
                    <a16:creationId xmlns:a16="http://schemas.microsoft.com/office/drawing/2014/main" id="{19963B11-6281-0044-8A59-8167C7AF9012}"/>
                  </a:ext>
                </a:extLst>
              </p:cNvPr>
              <p:cNvSpPr/>
              <p:nvPr/>
            </p:nvSpPr>
            <p:spPr>
              <a:xfrm>
                <a:off x="5354368" y="858504"/>
                <a:ext cx="1183990" cy="1174099"/>
              </a:xfrm>
              <a:prstGeom prst="pie">
                <a:avLst>
                  <a:gd name="adj1" fmla="val 4847557"/>
                  <a:gd name="adj2" fmla="val 83442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Tw Cen MT" panose="020B0602020104020603" pitchFamily="34" charset="77"/>
                </a:endParaRPr>
              </a:p>
            </p:txBody>
          </p:sp>
          <p:sp>
            <p:nvSpPr>
              <p:cNvPr id="142" name="Partial Circle 1063">
                <a:extLst>
                  <a:ext uri="{FF2B5EF4-FFF2-40B4-BE49-F238E27FC236}">
                    <a16:creationId xmlns:a16="http://schemas.microsoft.com/office/drawing/2014/main" id="{9BDC841F-E545-E04E-B0EE-7D8BEDA44E6C}"/>
                  </a:ext>
                </a:extLst>
              </p:cNvPr>
              <p:cNvSpPr/>
              <p:nvPr/>
            </p:nvSpPr>
            <p:spPr>
              <a:xfrm>
                <a:off x="5365806" y="845161"/>
                <a:ext cx="1183990" cy="1183990"/>
              </a:xfrm>
              <a:prstGeom prst="pie">
                <a:avLst>
                  <a:gd name="adj1" fmla="val 252361"/>
                  <a:gd name="adj2" fmla="val 483406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Tw Cen MT" panose="020B0602020104020603" pitchFamily="34" charset="77"/>
                </a:endParaRPr>
              </a:p>
            </p:txBody>
          </p:sp>
          <p:sp>
            <p:nvSpPr>
              <p:cNvPr id="143" name="Partial Circle 1064">
                <a:extLst>
                  <a:ext uri="{FF2B5EF4-FFF2-40B4-BE49-F238E27FC236}">
                    <a16:creationId xmlns:a16="http://schemas.microsoft.com/office/drawing/2014/main" id="{41441C57-C645-984C-B3C7-2665D5266CAC}"/>
                  </a:ext>
                </a:extLst>
              </p:cNvPr>
              <p:cNvSpPr/>
              <p:nvPr/>
            </p:nvSpPr>
            <p:spPr>
              <a:xfrm>
                <a:off x="5360501" y="854431"/>
                <a:ext cx="1183990" cy="1183990"/>
              </a:xfrm>
              <a:prstGeom prst="pie">
                <a:avLst>
                  <a:gd name="adj1" fmla="val 19376619"/>
                  <a:gd name="adj2" fmla="val 31779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Tw Cen MT" panose="020B0602020104020603" pitchFamily="34" charset="77"/>
                </a:endParaRPr>
              </a:p>
            </p:txBody>
          </p:sp>
          <p:sp>
            <p:nvSpPr>
              <p:cNvPr id="144" name="Partial Circle 1065">
                <a:extLst>
                  <a:ext uri="{FF2B5EF4-FFF2-40B4-BE49-F238E27FC236}">
                    <a16:creationId xmlns:a16="http://schemas.microsoft.com/office/drawing/2014/main" id="{89EDEE5C-3699-CC47-AE6A-2AC38B5084C6}"/>
                  </a:ext>
                </a:extLst>
              </p:cNvPr>
              <p:cNvSpPr/>
              <p:nvPr/>
            </p:nvSpPr>
            <p:spPr>
              <a:xfrm>
                <a:off x="5362585" y="858505"/>
                <a:ext cx="1183990" cy="1183990"/>
              </a:xfrm>
              <a:prstGeom prst="pie">
                <a:avLst>
                  <a:gd name="adj1" fmla="val 16178441"/>
                  <a:gd name="adj2" fmla="val 194555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Tw Cen MT" panose="020B0602020104020603" pitchFamily="34" charset="77"/>
                </a:endParaRPr>
              </a:p>
            </p:txBody>
          </p:sp>
          <p:sp>
            <p:nvSpPr>
              <p:cNvPr id="145" name="TextBox 144">
                <a:extLst>
                  <a:ext uri="{FF2B5EF4-FFF2-40B4-BE49-F238E27FC236}">
                    <a16:creationId xmlns:a16="http://schemas.microsoft.com/office/drawing/2014/main" id="{C51B52A0-6A04-4B4F-9F66-E672419A0F52}"/>
                  </a:ext>
                </a:extLst>
              </p:cNvPr>
              <p:cNvSpPr txBox="1"/>
              <p:nvPr/>
            </p:nvSpPr>
            <p:spPr>
              <a:xfrm>
                <a:off x="5894017" y="968355"/>
                <a:ext cx="562520" cy="215444"/>
              </a:xfrm>
              <a:prstGeom prst="rect">
                <a:avLst/>
              </a:prstGeom>
              <a:noFill/>
            </p:spPr>
            <p:txBody>
              <a:bodyPr wrap="square">
                <a:spAutoFit/>
              </a:bodyPr>
              <a:lstStyle/>
              <a:p>
                <a:r>
                  <a:rPr lang="en-US" sz="800" dirty="0">
                    <a:solidFill>
                      <a:srgbClr val="1A06AA"/>
                    </a:solidFill>
                    <a:latin typeface="Tw Cen MT" panose="020B0602020104020603" pitchFamily="34" charset="77"/>
                  </a:rPr>
                  <a:t>DERA1</a:t>
                </a:r>
              </a:p>
            </p:txBody>
          </p:sp>
          <p:sp>
            <p:nvSpPr>
              <p:cNvPr id="146" name="TextBox 145">
                <a:extLst>
                  <a:ext uri="{FF2B5EF4-FFF2-40B4-BE49-F238E27FC236}">
                    <a16:creationId xmlns:a16="http://schemas.microsoft.com/office/drawing/2014/main" id="{4739F10C-026A-BA4F-9A76-BBBE8F12CE1D}"/>
                  </a:ext>
                </a:extLst>
              </p:cNvPr>
              <p:cNvSpPr txBox="1"/>
              <p:nvPr/>
            </p:nvSpPr>
            <p:spPr>
              <a:xfrm>
                <a:off x="6058494" y="1237373"/>
                <a:ext cx="562520" cy="215444"/>
              </a:xfrm>
              <a:prstGeom prst="rect">
                <a:avLst/>
              </a:prstGeom>
              <a:noFill/>
            </p:spPr>
            <p:txBody>
              <a:bodyPr wrap="square">
                <a:spAutoFit/>
              </a:bodyPr>
              <a:lstStyle/>
              <a:p>
                <a:r>
                  <a:rPr lang="en-US" sz="800" dirty="0">
                    <a:solidFill>
                      <a:srgbClr val="1A06AA"/>
                    </a:solidFill>
                    <a:latin typeface="Tw Cen MT" panose="020B0602020104020603" pitchFamily="34" charset="77"/>
                  </a:rPr>
                  <a:t>DERA2</a:t>
                </a:r>
              </a:p>
            </p:txBody>
          </p:sp>
          <p:sp>
            <p:nvSpPr>
              <p:cNvPr id="147" name="TextBox 146">
                <a:extLst>
                  <a:ext uri="{FF2B5EF4-FFF2-40B4-BE49-F238E27FC236}">
                    <a16:creationId xmlns:a16="http://schemas.microsoft.com/office/drawing/2014/main" id="{B1EAA1FD-AF06-494F-93B3-37776B48D9C6}"/>
                  </a:ext>
                </a:extLst>
              </p:cNvPr>
              <p:cNvSpPr txBox="1"/>
              <p:nvPr/>
            </p:nvSpPr>
            <p:spPr>
              <a:xfrm>
                <a:off x="5531716" y="1741980"/>
                <a:ext cx="562520" cy="215444"/>
              </a:xfrm>
              <a:prstGeom prst="rect">
                <a:avLst/>
              </a:prstGeom>
              <a:noFill/>
            </p:spPr>
            <p:txBody>
              <a:bodyPr wrap="square">
                <a:spAutoFit/>
              </a:bodyPr>
              <a:lstStyle/>
              <a:p>
                <a:r>
                  <a:rPr lang="en-US" sz="800" dirty="0">
                    <a:solidFill>
                      <a:srgbClr val="1A06AA"/>
                    </a:solidFill>
                    <a:latin typeface="Tw Cen MT" panose="020B0602020104020603" pitchFamily="34" charset="77"/>
                  </a:rPr>
                  <a:t>DERA4</a:t>
                </a:r>
              </a:p>
            </p:txBody>
          </p:sp>
          <p:sp>
            <p:nvSpPr>
              <p:cNvPr id="148" name="TextBox 147">
                <a:extLst>
                  <a:ext uri="{FF2B5EF4-FFF2-40B4-BE49-F238E27FC236}">
                    <a16:creationId xmlns:a16="http://schemas.microsoft.com/office/drawing/2014/main" id="{67B399DF-1469-DE46-BD6D-C88A0FD43425}"/>
                  </a:ext>
                </a:extLst>
              </p:cNvPr>
              <p:cNvSpPr txBox="1"/>
              <p:nvPr/>
            </p:nvSpPr>
            <p:spPr>
              <a:xfrm>
                <a:off x="5952496" y="1615712"/>
                <a:ext cx="562520" cy="215444"/>
              </a:xfrm>
              <a:prstGeom prst="rect">
                <a:avLst/>
              </a:prstGeom>
              <a:noFill/>
            </p:spPr>
            <p:txBody>
              <a:bodyPr wrap="square">
                <a:spAutoFit/>
              </a:bodyPr>
              <a:lstStyle/>
              <a:p>
                <a:r>
                  <a:rPr lang="en-US" sz="800" dirty="0">
                    <a:solidFill>
                      <a:srgbClr val="1A06AA"/>
                    </a:solidFill>
                    <a:latin typeface="Tw Cen MT" panose="020B0602020104020603" pitchFamily="34" charset="77"/>
                  </a:rPr>
                  <a:t>DERA3</a:t>
                </a:r>
              </a:p>
            </p:txBody>
          </p:sp>
          <p:sp>
            <p:nvSpPr>
              <p:cNvPr id="149" name="TextBox 148">
                <a:extLst>
                  <a:ext uri="{FF2B5EF4-FFF2-40B4-BE49-F238E27FC236}">
                    <a16:creationId xmlns:a16="http://schemas.microsoft.com/office/drawing/2014/main" id="{ADF0DB17-7B18-424D-9A54-CF3CD623B1C1}"/>
                  </a:ext>
                </a:extLst>
              </p:cNvPr>
              <p:cNvSpPr txBox="1"/>
              <p:nvPr/>
            </p:nvSpPr>
            <p:spPr>
              <a:xfrm>
                <a:off x="5438321" y="1229520"/>
                <a:ext cx="562520" cy="200055"/>
              </a:xfrm>
              <a:prstGeom prst="rect">
                <a:avLst/>
              </a:prstGeom>
              <a:noFill/>
            </p:spPr>
            <p:txBody>
              <a:bodyPr wrap="square">
                <a:spAutoFit/>
              </a:bodyPr>
              <a:lstStyle/>
              <a:p>
                <a:r>
                  <a:rPr lang="en-US" sz="700" dirty="0">
                    <a:solidFill>
                      <a:srgbClr val="1A06AA"/>
                    </a:solidFill>
                    <a:latin typeface="Tw Cen MT" panose="020B0602020104020603" pitchFamily="34" charset="77"/>
                  </a:rPr>
                  <a:t>DSO</a:t>
                </a:r>
              </a:p>
            </p:txBody>
          </p:sp>
        </p:grpSp>
        <p:pic>
          <p:nvPicPr>
            <p:cNvPr id="135" name="Picture 134" descr="A picture containing text, clipart&#10;&#10;Description automatically generated">
              <a:extLst>
                <a:ext uri="{FF2B5EF4-FFF2-40B4-BE49-F238E27FC236}">
                  <a16:creationId xmlns:a16="http://schemas.microsoft.com/office/drawing/2014/main" id="{5DE43F51-59E3-AD40-B743-AA83152A09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7204" y="2981312"/>
              <a:ext cx="325936" cy="361363"/>
            </a:xfrm>
            <a:prstGeom prst="rect">
              <a:avLst/>
            </a:prstGeom>
          </p:spPr>
        </p:pic>
        <p:pic>
          <p:nvPicPr>
            <p:cNvPr id="136" name="Picture 135" descr="A picture containing text, scissors&#10;&#10;Description automatically generated">
              <a:extLst>
                <a:ext uri="{FF2B5EF4-FFF2-40B4-BE49-F238E27FC236}">
                  <a16:creationId xmlns:a16="http://schemas.microsoft.com/office/drawing/2014/main" id="{3613BFDA-5C8C-FE4B-94A5-2D94605A0F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27992" y="3032613"/>
              <a:ext cx="317183" cy="270193"/>
            </a:xfrm>
            <a:prstGeom prst="rect">
              <a:avLst/>
            </a:prstGeom>
          </p:spPr>
        </p:pic>
        <p:cxnSp>
          <p:nvCxnSpPr>
            <p:cNvPr id="137" name="Straight Arrow Connector 136">
              <a:extLst>
                <a:ext uri="{FF2B5EF4-FFF2-40B4-BE49-F238E27FC236}">
                  <a16:creationId xmlns:a16="http://schemas.microsoft.com/office/drawing/2014/main" id="{A3FEEFDD-A42C-0E41-99C0-015EFEDCC471}"/>
                </a:ext>
              </a:extLst>
            </p:cNvPr>
            <p:cNvCxnSpPr>
              <a:cxnSpLocks/>
            </p:cNvCxnSpPr>
            <p:nvPr/>
          </p:nvCxnSpPr>
          <p:spPr>
            <a:xfrm flipH="1">
              <a:off x="11302756" y="3246420"/>
              <a:ext cx="156614" cy="2159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8" name="Straight Arrow Connector 137">
              <a:extLst>
                <a:ext uri="{FF2B5EF4-FFF2-40B4-BE49-F238E27FC236}">
                  <a16:creationId xmlns:a16="http://schemas.microsoft.com/office/drawing/2014/main" id="{4A9263E4-D380-6F41-BA5F-33A432B6FE3A}"/>
                </a:ext>
              </a:extLst>
            </p:cNvPr>
            <p:cNvCxnSpPr>
              <a:cxnSpLocks/>
            </p:cNvCxnSpPr>
            <p:nvPr/>
          </p:nvCxnSpPr>
          <p:spPr>
            <a:xfrm>
              <a:off x="10634289" y="3300664"/>
              <a:ext cx="253020" cy="1985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9" name="Rectangle 138">
              <a:extLst>
                <a:ext uri="{FF2B5EF4-FFF2-40B4-BE49-F238E27FC236}">
                  <a16:creationId xmlns:a16="http://schemas.microsoft.com/office/drawing/2014/main" id="{B76C7BF9-8739-B04E-BBD7-D5832D4EE0EB}"/>
                </a:ext>
              </a:extLst>
            </p:cNvPr>
            <p:cNvSpPr/>
            <p:nvPr/>
          </p:nvSpPr>
          <p:spPr>
            <a:xfrm>
              <a:off x="6581585" y="4834231"/>
              <a:ext cx="3476815" cy="784130"/>
            </a:xfrm>
            <a:prstGeom prst="rect">
              <a:avLst/>
            </a:prstGeom>
            <a:solidFill>
              <a:srgbClr val="98C72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w Cen MT" panose="020B0602020104020603" pitchFamily="34" charset="77"/>
              </a:endParaRPr>
            </a:p>
          </p:txBody>
        </p:sp>
      </p:grpSp>
      <p:grpSp>
        <p:nvGrpSpPr>
          <p:cNvPr id="150" name="Group 149">
            <a:extLst>
              <a:ext uri="{FF2B5EF4-FFF2-40B4-BE49-F238E27FC236}">
                <a16:creationId xmlns:a16="http://schemas.microsoft.com/office/drawing/2014/main" id="{8FC230EB-CCFD-5241-95D9-66AFF64C831C}"/>
              </a:ext>
            </a:extLst>
          </p:cNvPr>
          <p:cNvGrpSpPr/>
          <p:nvPr/>
        </p:nvGrpSpPr>
        <p:grpSpPr>
          <a:xfrm>
            <a:off x="5781371" y="2063573"/>
            <a:ext cx="2519413" cy="2644389"/>
            <a:chOff x="5781371" y="2063573"/>
            <a:chExt cx="2519413" cy="2644389"/>
          </a:xfrm>
        </p:grpSpPr>
        <p:sp>
          <p:nvSpPr>
            <p:cNvPr id="151" name="Rectangle 150">
              <a:extLst>
                <a:ext uri="{FF2B5EF4-FFF2-40B4-BE49-F238E27FC236}">
                  <a16:creationId xmlns:a16="http://schemas.microsoft.com/office/drawing/2014/main" id="{B90866B3-1F28-B24F-8D56-A68CC2E6C7A7}"/>
                </a:ext>
              </a:extLst>
            </p:cNvPr>
            <p:cNvSpPr/>
            <p:nvPr/>
          </p:nvSpPr>
          <p:spPr>
            <a:xfrm>
              <a:off x="6629399" y="3429000"/>
              <a:ext cx="838201" cy="127896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152" name="Rectangle 151">
              <a:extLst>
                <a:ext uri="{FF2B5EF4-FFF2-40B4-BE49-F238E27FC236}">
                  <a16:creationId xmlns:a16="http://schemas.microsoft.com/office/drawing/2014/main" id="{FC2B98EA-58C5-4A44-98A4-439BEC833E41}"/>
                </a:ext>
              </a:extLst>
            </p:cNvPr>
            <p:cNvSpPr/>
            <p:nvPr/>
          </p:nvSpPr>
          <p:spPr>
            <a:xfrm>
              <a:off x="5781371" y="2063573"/>
              <a:ext cx="2519413" cy="646331"/>
            </a:xfrm>
            <a:prstGeom prst="rect">
              <a:avLst/>
            </a:prstGeom>
          </p:spPr>
          <p:txBody>
            <a:bodyPr wrap="square">
              <a:spAutoFit/>
            </a:bodyPr>
            <a:lstStyle/>
            <a:p>
              <a:pPr algn="ctr">
                <a:spcAft>
                  <a:spcPts val="1333"/>
                </a:spcAft>
              </a:pPr>
              <a:r>
                <a:rPr lang="en-US" dirty="0">
                  <a:solidFill>
                    <a:srgbClr val="1A06AA"/>
                  </a:solidFill>
                  <a:latin typeface="Tw Cen MT" panose="020B0602020104020603" pitchFamily="34" charset="77"/>
                </a:rPr>
                <a:t>Locational Marginal Access Price (LMAP)</a:t>
              </a:r>
            </a:p>
          </p:txBody>
        </p:sp>
        <p:cxnSp>
          <p:nvCxnSpPr>
            <p:cNvPr id="153" name="Straight Arrow Connector 152">
              <a:extLst>
                <a:ext uri="{FF2B5EF4-FFF2-40B4-BE49-F238E27FC236}">
                  <a16:creationId xmlns:a16="http://schemas.microsoft.com/office/drawing/2014/main" id="{4B08E4A1-CB66-3D43-8F39-026BCAEFDD1F}"/>
                </a:ext>
              </a:extLst>
            </p:cNvPr>
            <p:cNvCxnSpPr>
              <a:cxnSpLocks/>
            </p:cNvCxnSpPr>
            <p:nvPr/>
          </p:nvCxnSpPr>
          <p:spPr>
            <a:xfrm>
              <a:off x="6937069" y="2751724"/>
              <a:ext cx="0" cy="498866"/>
            </a:xfrm>
            <a:prstGeom prst="straightConnector1">
              <a:avLst/>
            </a:prstGeom>
            <a:ln>
              <a:solidFill>
                <a:srgbClr val="1A06AA"/>
              </a:solidFill>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81254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nodeType="clickEffect">
                                  <p:stCondLst>
                                    <p:cond delay="0"/>
                                  </p:stCondLst>
                                  <p:childTnLst>
                                    <p:animEffect transition="out" filter="blinds(horizontal)">
                                      <p:cBhvr>
                                        <p:cTn id="24" dur="500"/>
                                        <p:tgtEl>
                                          <p:spTgt spid="37"/>
                                        </p:tgtEl>
                                      </p:cBhvr>
                                    </p:animEffect>
                                    <p:set>
                                      <p:cBhvr>
                                        <p:cTn id="25" dur="1" fill="hold">
                                          <p:stCondLst>
                                            <p:cond delay="499"/>
                                          </p:stCondLst>
                                        </p:cTn>
                                        <p:tgtEl>
                                          <p:spTgt spid="37"/>
                                        </p:tgtEl>
                                        <p:attrNameLst>
                                          <p:attrName>style.visibility</p:attrName>
                                        </p:attrNameLst>
                                      </p:cBhvr>
                                      <p:to>
                                        <p:strVal val="hidden"/>
                                      </p:to>
                                    </p:set>
                                  </p:childTnLst>
                                </p:cTn>
                              </p:par>
                              <p:par>
                                <p:cTn id="26" presetID="3" presetClass="exit" presetSubtype="10" fill="hold" grpId="0" nodeType="withEffect">
                                  <p:stCondLst>
                                    <p:cond delay="0"/>
                                  </p:stCondLst>
                                  <p:childTnLst>
                                    <p:animEffect transition="out" filter="blinds(horizontal)">
                                      <p:cBhvr>
                                        <p:cTn id="27" dur="500"/>
                                        <p:tgtEl>
                                          <p:spTgt spid="104"/>
                                        </p:tgtEl>
                                      </p:cBhvr>
                                    </p:animEffect>
                                    <p:set>
                                      <p:cBhvr>
                                        <p:cTn id="28" dur="1" fill="hold">
                                          <p:stCondLst>
                                            <p:cond delay="499"/>
                                          </p:stCondLst>
                                        </p:cTn>
                                        <p:tgtEl>
                                          <p:spTgt spid="104"/>
                                        </p:tgtEl>
                                        <p:attrNameLst>
                                          <p:attrName>style.visibility</p:attrName>
                                        </p:attrNameLst>
                                      </p:cBhvr>
                                      <p:to>
                                        <p:strVal val="hidden"/>
                                      </p:to>
                                    </p:set>
                                  </p:childTnLst>
                                </p:cTn>
                              </p:par>
                              <p:par>
                                <p:cTn id="29" presetID="3" presetClass="exit" presetSubtype="10" fill="hold" nodeType="withEffect">
                                  <p:stCondLst>
                                    <p:cond delay="0"/>
                                  </p:stCondLst>
                                  <p:childTnLst>
                                    <p:animEffect transition="out" filter="blinds(horizontal)">
                                      <p:cBhvr>
                                        <p:cTn id="30" dur="500"/>
                                        <p:tgtEl>
                                          <p:spTgt spid="97"/>
                                        </p:tgtEl>
                                      </p:cBhvr>
                                    </p:animEffect>
                                    <p:set>
                                      <p:cBhvr>
                                        <p:cTn id="31" dur="1" fill="hold">
                                          <p:stCondLst>
                                            <p:cond delay="499"/>
                                          </p:stCondLst>
                                        </p:cTn>
                                        <p:tgtEl>
                                          <p:spTgt spid="97"/>
                                        </p:tgtEl>
                                        <p:attrNameLst>
                                          <p:attrName>style.visibility</p:attrName>
                                        </p:attrNameLst>
                                      </p:cBhvr>
                                      <p:to>
                                        <p:strVal val="hidden"/>
                                      </p:to>
                                    </p:set>
                                  </p:childTnLst>
                                </p:cTn>
                              </p:par>
                              <p:par>
                                <p:cTn id="32" presetID="3" presetClass="exit" presetSubtype="10" fill="hold" nodeType="withEffect">
                                  <p:stCondLst>
                                    <p:cond delay="0"/>
                                  </p:stCondLst>
                                  <p:childTnLst>
                                    <p:animEffect transition="out" filter="blinds(horizontal)">
                                      <p:cBhvr>
                                        <p:cTn id="33" dur="500"/>
                                        <p:tgtEl>
                                          <p:spTgt spid="105"/>
                                        </p:tgtEl>
                                      </p:cBhvr>
                                    </p:animEffect>
                                    <p:set>
                                      <p:cBhvr>
                                        <p:cTn id="34" dur="1" fill="hold">
                                          <p:stCondLst>
                                            <p:cond delay="499"/>
                                          </p:stCondLst>
                                        </p:cTn>
                                        <p:tgtEl>
                                          <p:spTgt spid="105"/>
                                        </p:tgtEl>
                                        <p:attrNameLst>
                                          <p:attrName>style.visibility</p:attrName>
                                        </p:attrNameLst>
                                      </p:cBhvr>
                                      <p:to>
                                        <p:strVal val="hidden"/>
                                      </p:to>
                                    </p:set>
                                  </p:childTnLst>
                                </p:cTn>
                              </p:par>
                              <p:par>
                                <p:cTn id="35" presetID="1" presetClass="entr" presetSubtype="0" fill="hold" grpId="1" nodeType="withEffect">
                                  <p:stCondLst>
                                    <p:cond delay="0"/>
                                  </p:stCondLst>
                                  <p:childTnLst>
                                    <p:set>
                                      <p:cBhvr>
                                        <p:cTn id="36" dur="1" fill="hold">
                                          <p:stCondLst>
                                            <p:cond delay="0"/>
                                          </p:stCondLst>
                                        </p:cTn>
                                        <p:tgtEl>
                                          <p:spTgt spid="1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104" grpId="0" animBg="1"/>
      <p:bldP spid="129" grpId="0" animBg="1"/>
      <p:bldP spid="13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E69AFEE-6264-4F4D-9509-53843E58D5CD}"/>
              </a:ext>
            </a:extLst>
          </p:cNvPr>
          <p:cNvSpPr/>
          <p:nvPr/>
        </p:nvSpPr>
        <p:spPr>
          <a:xfrm>
            <a:off x="0" y="49534"/>
            <a:ext cx="12201646" cy="6849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4" name="Slide Number Placeholder 3">
            <a:extLst>
              <a:ext uri="{FF2B5EF4-FFF2-40B4-BE49-F238E27FC236}">
                <a16:creationId xmlns:a16="http://schemas.microsoft.com/office/drawing/2014/main" id="{71D87A86-978E-074F-AEBA-12F09E495BDD}"/>
              </a:ext>
            </a:extLst>
          </p:cNvPr>
          <p:cNvSpPr>
            <a:spLocks noGrp="1"/>
          </p:cNvSpPr>
          <p:nvPr>
            <p:ph type="sldNum" sz="quarter" idx="12"/>
          </p:nvPr>
        </p:nvSpPr>
        <p:spPr/>
        <p:txBody>
          <a:bodyPr/>
          <a:lstStyle/>
          <a:p>
            <a:pPr>
              <a:defRPr/>
            </a:pPr>
            <a:fld id="{2FFE4B61-D119-4C2A-B0FD-8BB9E4349C88}" type="slidenum">
              <a:rPr lang="en-US" smtClean="0">
                <a:latin typeface="Tw Cen MT" panose="020B0602020104020603" pitchFamily="34" charset="77"/>
              </a:rPr>
              <a:pPr>
                <a:defRPr/>
              </a:pPr>
              <a:t>5</a:t>
            </a:fld>
            <a:endParaRPr lang="en-US" dirty="0">
              <a:latin typeface="Tw Cen MT" panose="020B0602020104020603" pitchFamily="34" charset="77"/>
            </a:endParaRPr>
          </a:p>
        </p:txBody>
      </p:sp>
      <p:sp>
        <p:nvSpPr>
          <p:cNvPr id="5" name="Content Placeholder 2">
            <a:extLst>
              <a:ext uri="{FF2B5EF4-FFF2-40B4-BE49-F238E27FC236}">
                <a16:creationId xmlns:a16="http://schemas.microsoft.com/office/drawing/2014/main" id="{CD8729C0-AFE0-344A-81E8-93900AB421C5}"/>
              </a:ext>
            </a:extLst>
          </p:cNvPr>
          <p:cNvSpPr txBox="1">
            <a:spLocks/>
          </p:cNvSpPr>
          <p:nvPr/>
        </p:nvSpPr>
        <p:spPr>
          <a:xfrm>
            <a:off x="508000" y="488902"/>
            <a:ext cx="11480800" cy="17272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ts val="3200"/>
              </a:lnSpc>
              <a:buClr>
                <a:schemeClr val="accent3">
                  <a:lumMod val="50000"/>
                </a:schemeClr>
              </a:buClr>
              <a:buNone/>
            </a:pPr>
            <a:r>
              <a:rPr lang="en-US" sz="3200" dirty="0">
                <a:solidFill>
                  <a:schemeClr val="accent3">
                    <a:lumMod val="50000"/>
                  </a:schemeClr>
                </a:solidFill>
                <a:latin typeface="Tw Cen MT" panose="020B0602020104020603" pitchFamily="34" charset="77"/>
              </a:rPr>
              <a:t>Properties and the simulation result  </a:t>
            </a:r>
          </a:p>
        </p:txBody>
      </p:sp>
      <p:sp>
        <p:nvSpPr>
          <p:cNvPr id="6" name="TextBox 5">
            <a:extLst>
              <a:ext uri="{FF2B5EF4-FFF2-40B4-BE49-F238E27FC236}">
                <a16:creationId xmlns:a16="http://schemas.microsoft.com/office/drawing/2014/main" id="{2B0A40F3-2B93-6144-963C-9925BE23EADB}"/>
              </a:ext>
            </a:extLst>
          </p:cNvPr>
          <p:cNvSpPr txBox="1"/>
          <p:nvPr/>
        </p:nvSpPr>
        <p:spPr>
          <a:xfrm>
            <a:off x="381000" y="1090561"/>
            <a:ext cx="10515600" cy="502702"/>
          </a:xfrm>
          <a:prstGeom prst="rect">
            <a:avLst/>
          </a:prstGeom>
          <a:noFill/>
        </p:spPr>
        <p:txBody>
          <a:bodyPr wrap="square">
            <a:spAutoFit/>
          </a:bodyPr>
          <a:lstStyle/>
          <a:p>
            <a:pPr marL="285750" indent="-285750">
              <a:lnSpc>
                <a:spcPts val="3200"/>
              </a:lnSpc>
              <a:buClr>
                <a:schemeClr val="accent3">
                  <a:lumMod val="50000"/>
                </a:schemeClr>
              </a:buClr>
              <a:buFont typeface="Arial" panose="020B0604020202020204" pitchFamily="34" charset="0"/>
              <a:buChar char="•"/>
            </a:pPr>
            <a:r>
              <a:rPr lang="en-US" sz="2800" dirty="0">
                <a:latin typeface="Tw Cen MT" panose="020B0602020104020603" pitchFamily="34" charset="77"/>
                <a:cs typeface="Times New Roman" panose="02020603050405020304" pitchFamily="18" charset="0"/>
              </a:rPr>
              <a:t>Proposition 1: DERA nonnegative surplus</a:t>
            </a:r>
          </a:p>
        </p:txBody>
      </p:sp>
      <p:grpSp>
        <p:nvGrpSpPr>
          <p:cNvPr id="21" name="Group 20">
            <a:extLst>
              <a:ext uri="{FF2B5EF4-FFF2-40B4-BE49-F238E27FC236}">
                <a16:creationId xmlns:a16="http://schemas.microsoft.com/office/drawing/2014/main" id="{F67AD3BA-8A9D-2D49-B902-9E27DF446A78}"/>
              </a:ext>
            </a:extLst>
          </p:cNvPr>
          <p:cNvGrpSpPr/>
          <p:nvPr/>
        </p:nvGrpSpPr>
        <p:grpSpPr>
          <a:xfrm>
            <a:off x="812570" y="2506561"/>
            <a:ext cx="5080000" cy="3657600"/>
            <a:chOff x="4909561" y="2130356"/>
            <a:chExt cx="3810000" cy="2743200"/>
          </a:xfrm>
        </p:grpSpPr>
        <p:pic>
          <p:nvPicPr>
            <p:cNvPr id="22" name="Picture 21">
              <a:extLst>
                <a:ext uri="{FF2B5EF4-FFF2-40B4-BE49-F238E27FC236}">
                  <a16:creationId xmlns:a16="http://schemas.microsoft.com/office/drawing/2014/main" id="{50AB2F4F-7D13-F343-B5FA-5331145CC6E8}"/>
                </a:ext>
              </a:extLst>
            </p:cNvPr>
            <p:cNvPicPr>
              <a:picLocks noChangeAspect="1"/>
            </p:cNvPicPr>
            <p:nvPr/>
          </p:nvPicPr>
          <p:blipFill>
            <a:blip r:embed="rId3"/>
            <a:stretch>
              <a:fillRect/>
            </a:stretch>
          </p:blipFill>
          <p:spPr>
            <a:xfrm>
              <a:off x="4909561" y="2130356"/>
              <a:ext cx="3810000" cy="2743200"/>
            </a:xfrm>
            <a:prstGeom prst="rect">
              <a:avLst/>
            </a:prstGeom>
          </p:spPr>
        </p:pic>
        <p:pic>
          <p:nvPicPr>
            <p:cNvPr id="23" name="Picture 22">
              <a:extLst>
                <a:ext uri="{FF2B5EF4-FFF2-40B4-BE49-F238E27FC236}">
                  <a16:creationId xmlns:a16="http://schemas.microsoft.com/office/drawing/2014/main" id="{14EF94AE-14BE-FB4B-89DB-DBFF54DDEA1C}"/>
                </a:ext>
              </a:extLst>
            </p:cNvPr>
            <p:cNvPicPr>
              <a:picLocks noChangeAspect="1"/>
            </p:cNvPicPr>
            <p:nvPr/>
          </p:nvPicPr>
          <p:blipFill>
            <a:blip r:embed="rId4"/>
            <a:stretch>
              <a:fillRect/>
            </a:stretch>
          </p:blipFill>
          <p:spPr>
            <a:xfrm>
              <a:off x="5678774" y="3199064"/>
              <a:ext cx="1630180" cy="1173729"/>
            </a:xfrm>
            <a:prstGeom prst="rect">
              <a:avLst/>
            </a:prstGeom>
          </p:spPr>
        </p:pic>
      </p:grpSp>
      <p:pic>
        <p:nvPicPr>
          <p:cNvPr id="24" name="Picture 23">
            <a:extLst>
              <a:ext uri="{FF2B5EF4-FFF2-40B4-BE49-F238E27FC236}">
                <a16:creationId xmlns:a16="http://schemas.microsoft.com/office/drawing/2014/main" id="{8526D5C2-D679-7B4B-842D-39CD83A99A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0845" y="1918472"/>
            <a:ext cx="9823450" cy="550301"/>
          </a:xfrm>
          <a:prstGeom prst="rect">
            <a:avLst/>
          </a:prstGeom>
        </p:spPr>
      </p:pic>
      <p:sp>
        <p:nvSpPr>
          <p:cNvPr id="25" name="TextBox 24">
            <a:extLst>
              <a:ext uri="{FF2B5EF4-FFF2-40B4-BE49-F238E27FC236}">
                <a16:creationId xmlns:a16="http://schemas.microsoft.com/office/drawing/2014/main" id="{0D5A6E81-646B-AF4A-B854-DCCAB96893C7}"/>
              </a:ext>
            </a:extLst>
          </p:cNvPr>
          <p:cNvSpPr txBox="1"/>
          <p:nvPr/>
        </p:nvSpPr>
        <p:spPr>
          <a:xfrm>
            <a:off x="1630754" y="5892908"/>
            <a:ext cx="4076038" cy="369332"/>
          </a:xfrm>
          <a:prstGeom prst="rect">
            <a:avLst/>
          </a:prstGeom>
          <a:solidFill>
            <a:schemeClr val="bg1"/>
          </a:solidFill>
        </p:spPr>
        <p:txBody>
          <a:bodyPr wrap="square" rtlCol="0">
            <a:spAutoFit/>
          </a:bodyPr>
          <a:lstStyle/>
          <a:p>
            <a:r>
              <a:rPr lang="en-US" dirty="0">
                <a:latin typeface="Tw Cen MT" panose="020B0602020104020603" pitchFamily="34" charset="77"/>
              </a:rPr>
              <a:t>Average injection of DSO’s customer</a:t>
            </a:r>
          </a:p>
        </p:txBody>
      </p:sp>
      <p:sp>
        <p:nvSpPr>
          <p:cNvPr id="26" name="TextBox 25">
            <a:extLst>
              <a:ext uri="{FF2B5EF4-FFF2-40B4-BE49-F238E27FC236}">
                <a16:creationId xmlns:a16="http://schemas.microsoft.com/office/drawing/2014/main" id="{CDAF4023-4F09-7443-B063-CBDAC6A2797D}"/>
              </a:ext>
            </a:extLst>
          </p:cNvPr>
          <p:cNvSpPr txBox="1"/>
          <p:nvPr/>
        </p:nvSpPr>
        <p:spPr>
          <a:xfrm>
            <a:off x="4036065" y="3264258"/>
            <a:ext cx="2173573" cy="369332"/>
          </a:xfrm>
          <a:prstGeom prst="rect">
            <a:avLst/>
          </a:prstGeom>
          <a:noFill/>
        </p:spPr>
        <p:txBody>
          <a:bodyPr wrap="square" rtlCol="0">
            <a:spAutoFit/>
          </a:bodyPr>
          <a:lstStyle/>
          <a:p>
            <a:r>
              <a:rPr lang="en-US" dirty="0">
                <a:solidFill>
                  <a:schemeClr val="accent3">
                    <a:lumMod val="75000"/>
                  </a:schemeClr>
                </a:solidFill>
                <a:latin typeface="Tw Cen MT" panose="020B0602020104020603" pitchFamily="34" charset="77"/>
              </a:rPr>
              <a:t>Stoch</a:t>
            </a:r>
          </a:p>
        </p:txBody>
      </p:sp>
      <p:sp>
        <p:nvSpPr>
          <p:cNvPr id="27" name="TextBox 26">
            <a:extLst>
              <a:ext uri="{FF2B5EF4-FFF2-40B4-BE49-F238E27FC236}">
                <a16:creationId xmlns:a16="http://schemas.microsoft.com/office/drawing/2014/main" id="{2010EA64-F502-D648-94E1-C0F796F0BB95}"/>
              </a:ext>
            </a:extLst>
          </p:cNvPr>
          <p:cNvSpPr txBox="1"/>
          <p:nvPr/>
        </p:nvSpPr>
        <p:spPr>
          <a:xfrm>
            <a:off x="4232213" y="4866506"/>
            <a:ext cx="2173573" cy="369332"/>
          </a:xfrm>
          <a:prstGeom prst="rect">
            <a:avLst/>
          </a:prstGeom>
          <a:noFill/>
        </p:spPr>
        <p:txBody>
          <a:bodyPr wrap="square" rtlCol="0">
            <a:spAutoFit/>
          </a:bodyPr>
          <a:lstStyle/>
          <a:p>
            <a:r>
              <a:rPr lang="en-US" dirty="0">
                <a:solidFill>
                  <a:schemeClr val="accent3">
                    <a:lumMod val="75000"/>
                  </a:schemeClr>
                </a:solidFill>
                <a:latin typeface="Tw Cen MT" panose="020B0602020104020603" pitchFamily="34" charset="77"/>
              </a:rPr>
              <a:t>Robust</a:t>
            </a:r>
          </a:p>
        </p:txBody>
      </p:sp>
      <p:sp>
        <p:nvSpPr>
          <p:cNvPr id="28" name="TextBox 27">
            <a:extLst>
              <a:ext uri="{FF2B5EF4-FFF2-40B4-BE49-F238E27FC236}">
                <a16:creationId xmlns:a16="http://schemas.microsoft.com/office/drawing/2014/main" id="{06678977-B941-D54B-A01B-E19D3C189D4B}"/>
              </a:ext>
            </a:extLst>
          </p:cNvPr>
          <p:cNvSpPr txBox="1"/>
          <p:nvPr/>
        </p:nvSpPr>
        <p:spPr>
          <a:xfrm>
            <a:off x="2501383" y="4663346"/>
            <a:ext cx="2173573" cy="369332"/>
          </a:xfrm>
          <a:prstGeom prst="rect">
            <a:avLst/>
          </a:prstGeom>
          <a:noFill/>
        </p:spPr>
        <p:txBody>
          <a:bodyPr wrap="square" rtlCol="0">
            <a:spAutoFit/>
          </a:bodyPr>
          <a:lstStyle/>
          <a:p>
            <a:r>
              <a:rPr lang="en-US" dirty="0">
                <a:solidFill>
                  <a:schemeClr val="accent3">
                    <a:lumMod val="75000"/>
                  </a:schemeClr>
                </a:solidFill>
                <a:latin typeface="Tw Cen MT" panose="020B0602020104020603" pitchFamily="34" charset="77"/>
              </a:rPr>
              <a:t>Stoch</a:t>
            </a:r>
          </a:p>
        </p:txBody>
      </p:sp>
      <p:sp>
        <p:nvSpPr>
          <p:cNvPr id="29" name="TextBox 28">
            <a:extLst>
              <a:ext uri="{FF2B5EF4-FFF2-40B4-BE49-F238E27FC236}">
                <a16:creationId xmlns:a16="http://schemas.microsoft.com/office/drawing/2014/main" id="{6348FE16-072E-9343-A780-18F4121DF1A4}"/>
              </a:ext>
            </a:extLst>
          </p:cNvPr>
          <p:cNvSpPr txBox="1"/>
          <p:nvPr/>
        </p:nvSpPr>
        <p:spPr>
          <a:xfrm>
            <a:off x="5848060" y="3426511"/>
            <a:ext cx="4894220" cy="646331"/>
          </a:xfrm>
          <a:prstGeom prst="rect">
            <a:avLst/>
          </a:prstGeom>
          <a:noFill/>
          <a:ln>
            <a:noFill/>
          </a:ln>
        </p:spPr>
        <p:txBody>
          <a:bodyPr wrap="square" rtlCol="0">
            <a:spAutoFit/>
          </a:bodyPr>
          <a:lstStyle/>
          <a:p>
            <a:r>
              <a:rPr lang="en-US" dirty="0">
                <a:solidFill>
                  <a:srgbClr val="17059E"/>
                </a:solidFill>
                <a:latin typeface="Tw Cen MT" panose="020B0602020104020603" pitchFamily="34" charset="77"/>
              </a:rPr>
              <a:t>20% gain in surplus by tolerating less than 1% constraint violation risk</a:t>
            </a:r>
          </a:p>
        </p:txBody>
      </p:sp>
      <p:cxnSp>
        <p:nvCxnSpPr>
          <p:cNvPr id="30" name="Straight Arrow Connector 29">
            <a:extLst>
              <a:ext uri="{FF2B5EF4-FFF2-40B4-BE49-F238E27FC236}">
                <a16:creationId xmlns:a16="http://schemas.microsoft.com/office/drawing/2014/main" id="{C0E4B642-5CEE-A042-864B-8033AA5E1434}"/>
              </a:ext>
            </a:extLst>
          </p:cNvPr>
          <p:cNvCxnSpPr>
            <a:cxnSpLocks/>
          </p:cNvCxnSpPr>
          <p:nvPr/>
        </p:nvCxnSpPr>
        <p:spPr>
          <a:xfrm flipV="1">
            <a:off x="5667463" y="3461969"/>
            <a:ext cx="0" cy="901720"/>
          </a:xfrm>
          <a:prstGeom prst="straightConnector1">
            <a:avLst/>
          </a:prstGeom>
          <a:ln>
            <a:solidFill>
              <a:srgbClr val="1A06AA"/>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6E50069A-FDCD-6046-8E7B-E9B991A972DD}"/>
              </a:ext>
            </a:extLst>
          </p:cNvPr>
          <p:cNvGrpSpPr/>
          <p:nvPr/>
        </p:nvGrpSpPr>
        <p:grpSpPr>
          <a:xfrm>
            <a:off x="5707362" y="2520154"/>
            <a:ext cx="5675484" cy="3745587"/>
            <a:chOff x="5707362" y="2516653"/>
            <a:chExt cx="5675484" cy="3745587"/>
          </a:xfrm>
        </p:grpSpPr>
        <p:grpSp>
          <p:nvGrpSpPr>
            <p:cNvPr id="19" name="Group 18">
              <a:extLst>
                <a:ext uri="{FF2B5EF4-FFF2-40B4-BE49-F238E27FC236}">
                  <a16:creationId xmlns:a16="http://schemas.microsoft.com/office/drawing/2014/main" id="{7B5B6CA0-1CFD-7A46-BA21-C9D4FF5CD89C}"/>
                </a:ext>
              </a:extLst>
            </p:cNvPr>
            <p:cNvGrpSpPr/>
            <p:nvPr/>
          </p:nvGrpSpPr>
          <p:grpSpPr>
            <a:xfrm>
              <a:off x="5707362" y="2516653"/>
              <a:ext cx="5096933" cy="3657600"/>
              <a:chOff x="411741" y="2150655"/>
              <a:chExt cx="3822700" cy="2743200"/>
            </a:xfrm>
          </p:grpSpPr>
          <p:pic>
            <p:nvPicPr>
              <p:cNvPr id="37" name="Picture 36">
                <a:extLst>
                  <a:ext uri="{FF2B5EF4-FFF2-40B4-BE49-F238E27FC236}">
                    <a16:creationId xmlns:a16="http://schemas.microsoft.com/office/drawing/2014/main" id="{D7EDA8B8-925E-A247-AA11-6FA8EB2431B4}"/>
                  </a:ext>
                </a:extLst>
              </p:cNvPr>
              <p:cNvPicPr>
                <a:picLocks noChangeAspect="1"/>
              </p:cNvPicPr>
              <p:nvPr/>
            </p:nvPicPr>
            <p:blipFill>
              <a:blip r:embed="rId6"/>
              <a:stretch>
                <a:fillRect/>
              </a:stretch>
            </p:blipFill>
            <p:spPr>
              <a:xfrm>
                <a:off x="411741" y="2150655"/>
                <a:ext cx="3822700" cy="2743200"/>
              </a:xfrm>
              <a:prstGeom prst="rect">
                <a:avLst/>
              </a:prstGeom>
            </p:spPr>
          </p:pic>
          <p:pic>
            <p:nvPicPr>
              <p:cNvPr id="38" name="Picture 37">
                <a:extLst>
                  <a:ext uri="{FF2B5EF4-FFF2-40B4-BE49-F238E27FC236}">
                    <a16:creationId xmlns:a16="http://schemas.microsoft.com/office/drawing/2014/main" id="{7713152D-4F73-2B48-9056-B7F67FC0CE85}"/>
                  </a:ext>
                </a:extLst>
              </p:cNvPr>
              <p:cNvPicPr>
                <a:picLocks noChangeAspect="1"/>
              </p:cNvPicPr>
              <p:nvPr/>
            </p:nvPicPr>
            <p:blipFill>
              <a:blip r:embed="rId7"/>
              <a:stretch>
                <a:fillRect/>
              </a:stretch>
            </p:blipFill>
            <p:spPr>
              <a:xfrm>
                <a:off x="1143000" y="3239051"/>
                <a:ext cx="1579890" cy="1133742"/>
              </a:xfrm>
              <a:prstGeom prst="rect">
                <a:avLst/>
              </a:prstGeom>
            </p:spPr>
          </p:pic>
        </p:grpSp>
        <p:sp>
          <p:nvSpPr>
            <p:cNvPr id="20" name="TextBox 19">
              <a:extLst>
                <a:ext uri="{FF2B5EF4-FFF2-40B4-BE49-F238E27FC236}">
                  <a16:creationId xmlns:a16="http://schemas.microsoft.com/office/drawing/2014/main" id="{1C6B1FA7-DD80-0140-8C7F-732BD4B91D4C}"/>
                </a:ext>
              </a:extLst>
            </p:cNvPr>
            <p:cNvSpPr txBox="1"/>
            <p:nvPr/>
          </p:nvSpPr>
          <p:spPr>
            <a:xfrm>
              <a:off x="6525546" y="5892908"/>
              <a:ext cx="4076038" cy="369332"/>
            </a:xfrm>
            <a:prstGeom prst="rect">
              <a:avLst/>
            </a:prstGeom>
            <a:solidFill>
              <a:schemeClr val="bg1"/>
            </a:solidFill>
          </p:spPr>
          <p:txBody>
            <a:bodyPr wrap="square" rtlCol="0">
              <a:spAutoFit/>
            </a:bodyPr>
            <a:lstStyle/>
            <a:p>
              <a:r>
                <a:rPr lang="en-US" dirty="0">
                  <a:latin typeface="Tw Cen MT" panose="020B0602020104020603" pitchFamily="34" charset="77"/>
                </a:rPr>
                <a:t>Average injection of DSO’s customer</a:t>
              </a:r>
            </a:p>
          </p:txBody>
        </p:sp>
        <p:sp>
          <p:nvSpPr>
            <p:cNvPr id="34" name="TextBox 33">
              <a:extLst>
                <a:ext uri="{FF2B5EF4-FFF2-40B4-BE49-F238E27FC236}">
                  <a16:creationId xmlns:a16="http://schemas.microsoft.com/office/drawing/2014/main" id="{0BC8BACA-4E47-FF4B-8999-420F962A5885}"/>
                </a:ext>
              </a:extLst>
            </p:cNvPr>
            <p:cNvSpPr txBox="1"/>
            <p:nvPr/>
          </p:nvSpPr>
          <p:spPr>
            <a:xfrm>
              <a:off x="9013125" y="3369778"/>
              <a:ext cx="2173573" cy="369332"/>
            </a:xfrm>
            <a:prstGeom prst="rect">
              <a:avLst/>
            </a:prstGeom>
            <a:noFill/>
          </p:spPr>
          <p:txBody>
            <a:bodyPr wrap="square" rtlCol="0">
              <a:spAutoFit/>
            </a:bodyPr>
            <a:lstStyle/>
            <a:p>
              <a:r>
                <a:rPr lang="en-US" dirty="0">
                  <a:solidFill>
                    <a:schemeClr val="accent3">
                      <a:lumMod val="75000"/>
                    </a:schemeClr>
                  </a:solidFill>
                  <a:latin typeface="Tw Cen MT" panose="020B0602020104020603" pitchFamily="34" charset="77"/>
                </a:rPr>
                <a:t>Stoch</a:t>
              </a:r>
            </a:p>
          </p:txBody>
        </p:sp>
        <p:sp>
          <p:nvSpPr>
            <p:cNvPr id="35" name="TextBox 34">
              <a:extLst>
                <a:ext uri="{FF2B5EF4-FFF2-40B4-BE49-F238E27FC236}">
                  <a16:creationId xmlns:a16="http://schemas.microsoft.com/office/drawing/2014/main" id="{6E8A0861-A566-4744-8754-10DB352A9A77}"/>
                </a:ext>
              </a:extLst>
            </p:cNvPr>
            <p:cNvSpPr txBox="1"/>
            <p:nvPr/>
          </p:nvSpPr>
          <p:spPr>
            <a:xfrm>
              <a:off x="9209273" y="4972026"/>
              <a:ext cx="2173573" cy="369332"/>
            </a:xfrm>
            <a:prstGeom prst="rect">
              <a:avLst/>
            </a:prstGeom>
            <a:noFill/>
          </p:spPr>
          <p:txBody>
            <a:bodyPr wrap="square" rtlCol="0">
              <a:spAutoFit/>
            </a:bodyPr>
            <a:lstStyle/>
            <a:p>
              <a:r>
                <a:rPr lang="en-US" dirty="0">
                  <a:solidFill>
                    <a:schemeClr val="accent3">
                      <a:lumMod val="75000"/>
                    </a:schemeClr>
                  </a:solidFill>
                  <a:latin typeface="Tw Cen MT" panose="020B0602020104020603" pitchFamily="34" charset="77"/>
                </a:rPr>
                <a:t>Robust</a:t>
              </a:r>
            </a:p>
          </p:txBody>
        </p:sp>
        <p:sp>
          <p:nvSpPr>
            <p:cNvPr id="36" name="TextBox 35">
              <a:extLst>
                <a:ext uri="{FF2B5EF4-FFF2-40B4-BE49-F238E27FC236}">
                  <a16:creationId xmlns:a16="http://schemas.microsoft.com/office/drawing/2014/main" id="{F9E5B770-53BB-BA4A-B330-D588519BFB55}"/>
                </a:ext>
              </a:extLst>
            </p:cNvPr>
            <p:cNvSpPr txBox="1"/>
            <p:nvPr/>
          </p:nvSpPr>
          <p:spPr>
            <a:xfrm>
              <a:off x="7478443" y="4768866"/>
              <a:ext cx="2173573" cy="369332"/>
            </a:xfrm>
            <a:prstGeom prst="rect">
              <a:avLst/>
            </a:prstGeom>
            <a:noFill/>
          </p:spPr>
          <p:txBody>
            <a:bodyPr wrap="square" rtlCol="0">
              <a:spAutoFit/>
            </a:bodyPr>
            <a:lstStyle/>
            <a:p>
              <a:r>
                <a:rPr lang="en-US" dirty="0">
                  <a:solidFill>
                    <a:schemeClr val="accent3">
                      <a:lumMod val="75000"/>
                    </a:schemeClr>
                  </a:solidFill>
                  <a:latin typeface="Tw Cen MT" panose="020B0602020104020603" pitchFamily="34" charset="77"/>
                </a:rPr>
                <a:t>Stoch</a:t>
              </a:r>
            </a:p>
          </p:txBody>
        </p:sp>
      </p:grpSp>
      <p:sp>
        <p:nvSpPr>
          <p:cNvPr id="39" name="TextBox 38">
            <a:extLst>
              <a:ext uri="{FF2B5EF4-FFF2-40B4-BE49-F238E27FC236}">
                <a16:creationId xmlns:a16="http://schemas.microsoft.com/office/drawing/2014/main" id="{CA8071F7-0A21-5141-B286-AFA7CDD24608}"/>
              </a:ext>
            </a:extLst>
          </p:cNvPr>
          <p:cNvSpPr txBox="1"/>
          <p:nvPr/>
        </p:nvSpPr>
        <p:spPr>
          <a:xfrm>
            <a:off x="386694" y="1103897"/>
            <a:ext cx="10515600" cy="502702"/>
          </a:xfrm>
          <a:prstGeom prst="rect">
            <a:avLst/>
          </a:prstGeom>
          <a:noFill/>
        </p:spPr>
        <p:txBody>
          <a:bodyPr wrap="square">
            <a:spAutoFit/>
          </a:bodyPr>
          <a:lstStyle/>
          <a:p>
            <a:pPr marL="285750" indent="-285750">
              <a:lnSpc>
                <a:spcPts val="3200"/>
              </a:lnSpc>
              <a:buClr>
                <a:schemeClr val="accent3">
                  <a:lumMod val="50000"/>
                </a:schemeClr>
              </a:buClr>
              <a:buFont typeface="Arial" panose="020B0604020202020204" pitchFamily="34" charset="0"/>
              <a:buChar char="•"/>
            </a:pPr>
            <a:r>
              <a:rPr lang="en-US" sz="2800" dirty="0">
                <a:latin typeface="Tw Cen MT" panose="020B0602020104020603" pitchFamily="34" charset="77"/>
                <a:cs typeface="Times New Roman" panose="02020603050405020304" pitchFamily="18" charset="0"/>
              </a:rPr>
              <a:t>Proposition 2: DSO revenue adequacy </a:t>
            </a:r>
          </a:p>
        </p:txBody>
      </p:sp>
      <p:sp>
        <p:nvSpPr>
          <p:cNvPr id="41" name="TextBox 40">
            <a:extLst>
              <a:ext uri="{FF2B5EF4-FFF2-40B4-BE49-F238E27FC236}">
                <a16:creationId xmlns:a16="http://schemas.microsoft.com/office/drawing/2014/main" id="{09C68E82-B382-8643-A774-ACF2CDE3FC19}"/>
              </a:ext>
            </a:extLst>
          </p:cNvPr>
          <p:cNvSpPr txBox="1"/>
          <p:nvPr/>
        </p:nvSpPr>
        <p:spPr>
          <a:xfrm>
            <a:off x="381000" y="1090561"/>
            <a:ext cx="5575446" cy="502702"/>
          </a:xfrm>
          <a:prstGeom prst="rect">
            <a:avLst/>
          </a:prstGeom>
          <a:noFill/>
        </p:spPr>
        <p:txBody>
          <a:bodyPr wrap="square">
            <a:spAutoFit/>
          </a:bodyPr>
          <a:lstStyle/>
          <a:p>
            <a:pPr marL="285750" indent="-285750">
              <a:lnSpc>
                <a:spcPts val="3200"/>
              </a:lnSpc>
              <a:buClr>
                <a:schemeClr val="accent3">
                  <a:lumMod val="50000"/>
                </a:schemeClr>
              </a:buClr>
              <a:buFont typeface="Arial" panose="020B0604020202020204" pitchFamily="34" charset="0"/>
              <a:buChar char="•"/>
            </a:pPr>
            <a:r>
              <a:rPr lang="en-US" sz="2800" dirty="0">
                <a:latin typeface="Tw Cen MT" panose="020B0602020104020603" pitchFamily="34" charset="77"/>
                <a:cs typeface="Times New Roman" panose="02020603050405020304" pitchFamily="18" charset="0"/>
              </a:rPr>
              <a:t>Proposition 3: Price monotonicity</a:t>
            </a:r>
          </a:p>
        </p:txBody>
      </p:sp>
      <p:pic>
        <p:nvPicPr>
          <p:cNvPr id="42" name="Picture 41" descr="A diagram of a power line&#10;&#10;Description automatically generated">
            <a:extLst>
              <a:ext uri="{FF2B5EF4-FFF2-40B4-BE49-F238E27FC236}">
                <a16:creationId xmlns:a16="http://schemas.microsoft.com/office/drawing/2014/main" id="{5A8BCC8E-3E7D-DA4D-B2B1-ACFE56E237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54538" y="1166162"/>
            <a:ext cx="4012369" cy="5202936"/>
          </a:xfrm>
          <a:prstGeom prst="rect">
            <a:avLst/>
          </a:prstGeom>
        </p:spPr>
      </p:pic>
      <p:pic>
        <p:nvPicPr>
          <p:cNvPr id="43" name="Picture 42">
            <a:extLst>
              <a:ext uri="{FF2B5EF4-FFF2-40B4-BE49-F238E27FC236}">
                <a16:creationId xmlns:a16="http://schemas.microsoft.com/office/drawing/2014/main" id="{FCEBCCFA-572B-5B43-9472-92CD72D1583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0638" y="3224968"/>
            <a:ext cx="7073900" cy="2362200"/>
          </a:xfrm>
          <a:prstGeom prst="rect">
            <a:avLst/>
          </a:prstGeom>
        </p:spPr>
      </p:pic>
      <p:cxnSp>
        <p:nvCxnSpPr>
          <p:cNvPr id="44" name="Straight Arrow Connector 43">
            <a:extLst>
              <a:ext uri="{FF2B5EF4-FFF2-40B4-BE49-F238E27FC236}">
                <a16:creationId xmlns:a16="http://schemas.microsoft.com/office/drawing/2014/main" id="{5E416D94-9777-934E-9A37-C97122B0C9E6}"/>
              </a:ext>
            </a:extLst>
          </p:cNvPr>
          <p:cNvCxnSpPr>
            <a:cxnSpLocks/>
          </p:cNvCxnSpPr>
          <p:nvPr/>
        </p:nvCxnSpPr>
        <p:spPr>
          <a:xfrm>
            <a:off x="1354835" y="4516900"/>
            <a:ext cx="990600" cy="400988"/>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pic>
        <p:nvPicPr>
          <p:cNvPr id="45" name="Picture 44">
            <a:extLst>
              <a:ext uri="{FF2B5EF4-FFF2-40B4-BE49-F238E27FC236}">
                <a16:creationId xmlns:a16="http://schemas.microsoft.com/office/drawing/2014/main" id="{15CCE046-5A0F-6B41-B7DB-9047428F01E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5132" y="2827532"/>
            <a:ext cx="6661563" cy="348939"/>
          </a:xfrm>
          <a:prstGeom prst="rect">
            <a:avLst/>
          </a:prstGeom>
        </p:spPr>
      </p:pic>
    </p:spTree>
    <p:extLst>
      <p:ext uri="{BB962C8B-B14F-4D97-AF65-F5344CB8AC3E}">
        <p14:creationId xmlns:p14="http://schemas.microsoft.com/office/powerpoint/2010/main" val="334417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1" nodeType="clickEffect">
                                  <p:stCondLst>
                                    <p:cond delay="0"/>
                                  </p:stCondLst>
                                  <p:childTnLst>
                                    <p:animEffect transition="out" filter="blinds(horizontal)">
                                      <p:cBhvr>
                                        <p:cTn id="12" dur="500"/>
                                        <p:tgtEl>
                                          <p:spTgt spid="29"/>
                                        </p:tgtEl>
                                      </p:cBhvr>
                                    </p:animEffect>
                                    <p:set>
                                      <p:cBhvr>
                                        <p:cTn id="13" dur="1" fill="hold">
                                          <p:stCondLst>
                                            <p:cond delay="499"/>
                                          </p:stCondLst>
                                        </p:cTn>
                                        <p:tgtEl>
                                          <p:spTgt spid="29"/>
                                        </p:tgtEl>
                                        <p:attrNameLst>
                                          <p:attrName>style.visibility</p:attrName>
                                        </p:attrNameLst>
                                      </p:cBhvr>
                                      <p:to>
                                        <p:strVal val="hidden"/>
                                      </p:to>
                                    </p:set>
                                  </p:childTnLst>
                                </p:cTn>
                              </p:par>
                              <p:par>
                                <p:cTn id="14" presetID="3" presetClass="exit" presetSubtype="10" fill="hold" nodeType="withEffect">
                                  <p:stCondLst>
                                    <p:cond delay="0"/>
                                  </p:stCondLst>
                                  <p:childTnLst>
                                    <p:animEffect transition="out" filter="blinds(horizontal)">
                                      <p:cBhvr>
                                        <p:cTn id="15" dur="500"/>
                                        <p:tgtEl>
                                          <p:spTgt spid="30"/>
                                        </p:tgtEl>
                                      </p:cBhvr>
                                    </p:animEffect>
                                    <p:set>
                                      <p:cBhvr>
                                        <p:cTn id="16" dur="1" fill="hold">
                                          <p:stCondLst>
                                            <p:cond delay="499"/>
                                          </p:stCondLst>
                                        </p:cTn>
                                        <p:tgtEl>
                                          <p:spTgt spid="3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0" nodeType="clickEffect">
                                  <p:stCondLst>
                                    <p:cond delay="0"/>
                                  </p:stCondLst>
                                  <p:childTnLst>
                                    <p:animEffect transition="out" filter="blinds(horizontal)">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grpId="1" nodeType="clickEffect">
                                  <p:stCondLst>
                                    <p:cond delay="0"/>
                                  </p:stCondLst>
                                  <p:childTnLst>
                                    <p:animEffect transition="out" filter="blinds(horizontal)">
                                      <p:cBhvr>
                                        <p:cTn id="33" dur="500"/>
                                        <p:tgtEl>
                                          <p:spTgt spid="39"/>
                                        </p:tgtEl>
                                      </p:cBhvr>
                                    </p:animEffect>
                                    <p:set>
                                      <p:cBhvr>
                                        <p:cTn id="34" dur="1" fill="hold">
                                          <p:stCondLst>
                                            <p:cond delay="499"/>
                                          </p:stCondLst>
                                        </p:cTn>
                                        <p:tgtEl>
                                          <p:spTgt spid="3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nodeType="clickEffect">
                                  <p:stCondLst>
                                    <p:cond delay="0"/>
                                  </p:stCondLst>
                                  <p:childTnLst>
                                    <p:animEffect transition="out" filter="blinds(horizontal)">
                                      <p:cBhvr>
                                        <p:cTn id="38" dur="500"/>
                                        <p:tgtEl>
                                          <p:spTgt spid="21"/>
                                        </p:tgtEl>
                                      </p:cBhvr>
                                    </p:animEffect>
                                    <p:set>
                                      <p:cBhvr>
                                        <p:cTn id="39" dur="1" fill="hold">
                                          <p:stCondLst>
                                            <p:cond delay="499"/>
                                          </p:stCondLst>
                                        </p:cTn>
                                        <p:tgtEl>
                                          <p:spTgt spid="21"/>
                                        </p:tgtEl>
                                        <p:attrNameLst>
                                          <p:attrName>style.visibility</p:attrName>
                                        </p:attrNameLst>
                                      </p:cBhvr>
                                      <p:to>
                                        <p:strVal val="hidden"/>
                                      </p:to>
                                    </p:set>
                                  </p:childTnLst>
                                </p:cTn>
                              </p:par>
                              <p:par>
                                <p:cTn id="40" presetID="3" presetClass="exit" presetSubtype="10" fill="hold" nodeType="withEffect">
                                  <p:stCondLst>
                                    <p:cond delay="0"/>
                                  </p:stCondLst>
                                  <p:childTnLst>
                                    <p:animEffect transition="out" filter="blinds(horizontal)">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par>
                                <p:cTn id="43" presetID="3" presetClass="exit" presetSubtype="10" fill="hold" grpId="0" nodeType="withEffect">
                                  <p:stCondLst>
                                    <p:cond delay="0"/>
                                  </p:stCondLst>
                                  <p:childTnLst>
                                    <p:animEffect transition="out" filter="blinds(horizontal)">
                                      <p:cBhvr>
                                        <p:cTn id="44" dur="500"/>
                                        <p:tgtEl>
                                          <p:spTgt spid="25"/>
                                        </p:tgtEl>
                                      </p:cBhvr>
                                    </p:animEffect>
                                    <p:set>
                                      <p:cBhvr>
                                        <p:cTn id="45" dur="1" fill="hold">
                                          <p:stCondLst>
                                            <p:cond delay="499"/>
                                          </p:stCondLst>
                                        </p:cTn>
                                        <p:tgtEl>
                                          <p:spTgt spid="25"/>
                                        </p:tgtEl>
                                        <p:attrNameLst>
                                          <p:attrName>style.visibility</p:attrName>
                                        </p:attrNameLst>
                                      </p:cBhvr>
                                      <p:to>
                                        <p:strVal val="hidden"/>
                                      </p:to>
                                    </p:set>
                                  </p:childTnLst>
                                </p:cTn>
                              </p:par>
                              <p:par>
                                <p:cTn id="46" presetID="3" presetClass="exit" presetSubtype="10" fill="hold" grpId="0" nodeType="withEffect">
                                  <p:stCondLst>
                                    <p:cond delay="0"/>
                                  </p:stCondLst>
                                  <p:childTnLst>
                                    <p:animEffect transition="out" filter="blinds(horizontal)">
                                      <p:cBhvr>
                                        <p:cTn id="47" dur="500"/>
                                        <p:tgtEl>
                                          <p:spTgt spid="26"/>
                                        </p:tgtEl>
                                      </p:cBhvr>
                                    </p:animEffect>
                                    <p:set>
                                      <p:cBhvr>
                                        <p:cTn id="48" dur="1" fill="hold">
                                          <p:stCondLst>
                                            <p:cond delay="499"/>
                                          </p:stCondLst>
                                        </p:cTn>
                                        <p:tgtEl>
                                          <p:spTgt spid="26"/>
                                        </p:tgtEl>
                                        <p:attrNameLst>
                                          <p:attrName>style.visibility</p:attrName>
                                        </p:attrNameLst>
                                      </p:cBhvr>
                                      <p:to>
                                        <p:strVal val="hidden"/>
                                      </p:to>
                                    </p:set>
                                  </p:childTnLst>
                                </p:cTn>
                              </p:par>
                              <p:par>
                                <p:cTn id="49" presetID="3" presetClass="exit" presetSubtype="10" fill="hold" grpId="0" nodeType="withEffect">
                                  <p:stCondLst>
                                    <p:cond delay="0"/>
                                  </p:stCondLst>
                                  <p:childTnLst>
                                    <p:animEffect transition="out" filter="blinds(horizontal)">
                                      <p:cBhvr>
                                        <p:cTn id="50" dur="500"/>
                                        <p:tgtEl>
                                          <p:spTgt spid="27"/>
                                        </p:tgtEl>
                                      </p:cBhvr>
                                    </p:animEffect>
                                    <p:set>
                                      <p:cBhvr>
                                        <p:cTn id="51" dur="1" fill="hold">
                                          <p:stCondLst>
                                            <p:cond delay="499"/>
                                          </p:stCondLst>
                                        </p:cTn>
                                        <p:tgtEl>
                                          <p:spTgt spid="27"/>
                                        </p:tgtEl>
                                        <p:attrNameLst>
                                          <p:attrName>style.visibility</p:attrName>
                                        </p:attrNameLst>
                                      </p:cBhvr>
                                      <p:to>
                                        <p:strVal val="hidden"/>
                                      </p:to>
                                    </p:set>
                                  </p:childTnLst>
                                </p:cTn>
                              </p:par>
                              <p:par>
                                <p:cTn id="52" presetID="3" presetClass="exit" presetSubtype="10" fill="hold" grpId="0" nodeType="withEffect">
                                  <p:stCondLst>
                                    <p:cond delay="0"/>
                                  </p:stCondLst>
                                  <p:childTnLst>
                                    <p:animEffect transition="out" filter="blinds(horizontal)">
                                      <p:cBhvr>
                                        <p:cTn id="53" dur="500"/>
                                        <p:tgtEl>
                                          <p:spTgt spid="28"/>
                                        </p:tgtEl>
                                      </p:cBhvr>
                                    </p:animEffect>
                                    <p:set>
                                      <p:cBhvr>
                                        <p:cTn id="54" dur="1" fill="hold">
                                          <p:stCondLst>
                                            <p:cond delay="499"/>
                                          </p:stCondLst>
                                        </p:cTn>
                                        <p:tgtEl>
                                          <p:spTgt spid="28"/>
                                        </p:tgtEl>
                                        <p:attrNameLst>
                                          <p:attrName>style.visibility</p:attrName>
                                        </p:attrNameLst>
                                      </p:cBhvr>
                                      <p:to>
                                        <p:strVal val="hidden"/>
                                      </p:to>
                                    </p:set>
                                  </p:childTnLst>
                                </p:cTn>
                              </p:par>
                              <p:par>
                                <p:cTn id="55" presetID="3" presetClass="exit" presetSubtype="10" fill="hold" grpId="2" nodeType="withEffect">
                                  <p:stCondLst>
                                    <p:cond delay="0"/>
                                  </p:stCondLst>
                                  <p:childTnLst>
                                    <p:animEffect transition="out" filter="blinds(horizontal)">
                                      <p:cBhvr>
                                        <p:cTn id="56" dur="500"/>
                                        <p:tgtEl>
                                          <p:spTgt spid="29"/>
                                        </p:tgtEl>
                                      </p:cBhvr>
                                    </p:animEffect>
                                    <p:set>
                                      <p:cBhvr>
                                        <p:cTn id="57" dur="1" fill="hold">
                                          <p:stCondLst>
                                            <p:cond delay="499"/>
                                          </p:stCondLst>
                                        </p:cTn>
                                        <p:tgtEl>
                                          <p:spTgt spid="29"/>
                                        </p:tgtEl>
                                        <p:attrNameLst>
                                          <p:attrName>style.visibility</p:attrName>
                                        </p:attrNameLst>
                                      </p:cBhvr>
                                      <p:to>
                                        <p:strVal val="hidden"/>
                                      </p:to>
                                    </p:set>
                                  </p:childTnLst>
                                </p:cTn>
                              </p:par>
                              <p:par>
                                <p:cTn id="58" presetID="3" presetClass="exit" presetSubtype="10" fill="hold" nodeType="withEffect">
                                  <p:stCondLst>
                                    <p:cond delay="0"/>
                                  </p:stCondLst>
                                  <p:childTnLst>
                                    <p:animEffect transition="out" filter="blinds(horizontal)">
                                      <p:cBhvr>
                                        <p:cTn id="59" dur="500"/>
                                        <p:tgtEl>
                                          <p:spTgt spid="30"/>
                                        </p:tgtEl>
                                      </p:cBhvr>
                                    </p:animEffect>
                                    <p:set>
                                      <p:cBhvr>
                                        <p:cTn id="60" dur="1" fill="hold">
                                          <p:stCondLst>
                                            <p:cond delay="499"/>
                                          </p:stCondLst>
                                        </p:cTn>
                                        <p:tgtEl>
                                          <p:spTgt spid="30"/>
                                        </p:tgtEl>
                                        <p:attrNameLst>
                                          <p:attrName>style.visibility</p:attrName>
                                        </p:attrNameLst>
                                      </p:cBhvr>
                                      <p:to>
                                        <p:strVal val="hidden"/>
                                      </p:to>
                                    </p:set>
                                  </p:childTnLst>
                                </p:cTn>
                              </p:par>
                              <p:par>
                                <p:cTn id="61" presetID="3" presetClass="exit" presetSubtype="10" fill="hold" nodeType="withEffect">
                                  <p:stCondLst>
                                    <p:cond delay="0"/>
                                  </p:stCondLst>
                                  <p:childTnLst>
                                    <p:animEffect transition="out" filter="blinds(horizontal)">
                                      <p:cBhvr>
                                        <p:cTn id="62" dur="500"/>
                                        <p:tgtEl>
                                          <p:spTgt spid="18"/>
                                        </p:tgtEl>
                                      </p:cBhvr>
                                    </p:animEffect>
                                    <p:set>
                                      <p:cBhvr>
                                        <p:cTn id="63" dur="1" fill="hold">
                                          <p:stCondLst>
                                            <p:cond delay="499"/>
                                          </p:stCondLst>
                                        </p:cTn>
                                        <p:tgtEl>
                                          <p:spTgt spid="18"/>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41"/>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42"/>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43"/>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44"/>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5" grpId="0" animBg="1"/>
      <p:bldP spid="26" grpId="0"/>
      <p:bldP spid="27" grpId="0"/>
      <p:bldP spid="28" grpId="0"/>
      <p:bldP spid="29" grpId="0"/>
      <p:bldP spid="29" grpId="1"/>
      <p:bldP spid="29" grpId="2"/>
      <p:bldP spid="39" grpId="0"/>
      <p:bldP spid="39" grpId="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CD5C37-05C1-9C4E-96EB-375969CFF9C5}"/>
              </a:ext>
            </a:extLst>
          </p:cNvPr>
          <p:cNvSpPr/>
          <p:nvPr/>
        </p:nvSpPr>
        <p:spPr>
          <a:xfrm>
            <a:off x="0" y="49534"/>
            <a:ext cx="12201646" cy="6849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4" name="Slide Number Placeholder 3">
            <a:extLst>
              <a:ext uri="{FF2B5EF4-FFF2-40B4-BE49-F238E27FC236}">
                <a16:creationId xmlns:a16="http://schemas.microsoft.com/office/drawing/2014/main" id="{CF4F81F3-6677-6348-893F-2C4C8FEBD6CF}"/>
              </a:ext>
            </a:extLst>
          </p:cNvPr>
          <p:cNvSpPr>
            <a:spLocks noGrp="1"/>
          </p:cNvSpPr>
          <p:nvPr>
            <p:ph type="sldNum" sz="quarter" idx="12"/>
          </p:nvPr>
        </p:nvSpPr>
        <p:spPr/>
        <p:txBody>
          <a:bodyPr/>
          <a:lstStyle/>
          <a:p>
            <a:pPr>
              <a:defRPr/>
            </a:pPr>
            <a:fld id="{2FFE4B61-D119-4C2A-B0FD-8BB9E4349C88}" type="slidenum">
              <a:rPr lang="en-US" smtClean="0">
                <a:latin typeface="Tw Cen MT" panose="020B0602020104020603" pitchFamily="34" charset="77"/>
              </a:rPr>
              <a:pPr>
                <a:defRPr/>
              </a:pPr>
              <a:t>6</a:t>
            </a:fld>
            <a:endParaRPr lang="en-US" dirty="0">
              <a:latin typeface="Tw Cen MT" panose="020B0602020104020603" pitchFamily="34" charset="77"/>
            </a:endParaRPr>
          </a:p>
        </p:txBody>
      </p:sp>
      <p:sp>
        <p:nvSpPr>
          <p:cNvPr id="5" name="Title 1">
            <a:extLst>
              <a:ext uri="{FF2B5EF4-FFF2-40B4-BE49-F238E27FC236}">
                <a16:creationId xmlns:a16="http://schemas.microsoft.com/office/drawing/2014/main" id="{92432723-5574-4241-AE9D-71B9F3EA2C09}"/>
              </a:ext>
            </a:extLst>
          </p:cNvPr>
          <p:cNvSpPr txBox="1">
            <a:spLocks/>
          </p:cNvSpPr>
          <p:nvPr/>
        </p:nvSpPr>
        <p:spPr>
          <a:xfrm>
            <a:off x="508000" y="491191"/>
            <a:ext cx="11480800" cy="1077056"/>
          </a:xfrm>
          <a:prstGeom prst="rect">
            <a:avLst/>
          </a:prstGeom>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4267" dirty="0">
                <a:solidFill>
                  <a:schemeClr val="accent3">
                    <a:lumMod val="50000"/>
                  </a:schemeClr>
                </a:solidFill>
                <a:latin typeface="Tw Cen MT" panose="020B0602020104020603" pitchFamily="34" charset="77"/>
              </a:rPr>
              <a:t>Key take-aways:</a:t>
            </a:r>
          </a:p>
        </p:txBody>
      </p:sp>
      <p:sp>
        <p:nvSpPr>
          <p:cNvPr id="6" name="Content Placeholder 2">
            <a:extLst>
              <a:ext uri="{FF2B5EF4-FFF2-40B4-BE49-F238E27FC236}">
                <a16:creationId xmlns:a16="http://schemas.microsoft.com/office/drawing/2014/main" id="{AF9DAE89-9685-254C-A425-EA45205FAA89}"/>
              </a:ext>
            </a:extLst>
          </p:cNvPr>
          <p:cNvSpPr txBox="1">
            <a:spLocks/>
          </p:cNvSpPr>
          <p:nvPr/>
        </p:nvSpPr>
        <p:spPr>
          <a:xfrm>
            <a:off x="304800" y="1568247"/>
            <a:ext cx="11887200" cy="17272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nSpc>
                <a:spcPts val="3200"/>
              </a:lnSpc>
              <a:buClr>
                <a:schemeClr val="accent3">
                  <a:lumMod val="50000"/>
                </a:schemeClr>
              </a:buClr>
            </a:pPr>
            <a:r>
              <a:rPr lang="en-US" sz="3200" dirty="0">
                <a:latin typeface="Tw Cen MT" panose="020B0602020104020603" pitchFamily="34" charset="77"/>
                <a:cs typeface="Times New Roman" panose="02020603050405020304" pitchFamily="18" charset="0"/>
              </a:rPr>
              <a:t>Network access allocation mechanism to </a:t>
            </a:r>
            <a:r>
              <a:rPr lang="en-US" sz="3200" dirty="0">
                <a:solidFill>
                  <a:schemeClr val="accent3">
                    <a:lumMod val="50000"/>
                  </a:schemeClr>
                </a:solidFill>
                <a:latin typeface="Tw Cen MT" panose="020B0602020104020603" pitchFamily="34" charset="77"/>
                <a:cs typeface="Times New Roman" panose="02020603050405020304" pitchFamily="18" charset="0"/>
              </a:rPr>
              <a:t>Multi-DERA</a:t>
            </a:r>
          </a:p>
          <a:p>
            <a:pPr>
              <a:lnSpc>
                <a:spcPts val="3200"/>
              </a:lnSpc>
              <a:buClr>
                <a:schemeClr val="accent3">
                  <a:lumMod val="50000"/>
                </a:schemeClr>
              </a:buClr>
            </a:pPr>
            <a:r>
              <a:rPr lang="en-US" sz="3200" dirty="0">
                <a:solidFill>
                  <a:schemeClr val="accent3">
                    <a:lumMod val="50000"/>
                  </a:schemeClr>
                </a:solidFill>
                <a:latin typeface="Tw Cen MT" panose="020B0602020104020603" pitchFamily="34" charset="77"/>
                <a:cs typeface="Times New Roman" panose="02020603050405020304" pitchFamily="18" charset="0"/>
              </a:rPr>
              <a:t>Decouple</a:t>
            </a:r>
            <a:r>
              <a:rPr lang="en-US" sz="3200" dirty="0">
                <a:latin typeface="Tw Cen MT" panose="020B0602020104020603" pitchFamily="34" charset="77"/>
                <a:cs typeface="Times New Roman" panose="02020603050405020304" pitchFamily="18" charset="0"/>
              </a:rPr>
              <a:t> the operation of DSO-DERA-ISO</a:t>
            </a:r>
          </a:p>
          <a:p>
            <a:pPr>
              <a:lnSpc>
                <a:spcPts val="3200"/>
              </a:lnSpc>
              <a:buClr>
                <a:schemeClr val="accent3">
                  <a:lumMod val="50000"/>
                </a:schemeClr>
              </a:buClr>
            </a:pPr>
            <a:r>
              <a:rPr lang="en-US" sz="3200" dirty="0">
                <a:solidFill>
                  <a:schemeClr val="accent3">
                    <a:lumMod val="50000"/>
                  </a:schemeClr>
                </a:solidFill>
                <a:latin typeface="Tw Cen MT" panose="020B0602020104020603" pitchFamily="34" charset="77"/>
                <a:cs typeface="Times New Roman" panose="02020603050405020304" pitchFamily="18" charset="0"/>
              </a:rPr>
              <a:t>Robust and stochastic </a:t>
            </a:r>
            <a:r>
              <a:rPr lang="en-US" sz="3200" dirty="0">
                <a:latin typeface="Tw Cen MT" panose="020B0602020104020603" pitchFamily="34" charset="77"/>
                <a:cs typeface="Times New Roman" panose="02020603050405020304" pitchFamily="18" charset="0"/>
              </a:rPr>
              <a:t>allocation mechanism </a:t>
            </a:r>
          </a:p>
          <a:p>
            <a:pPr>
              <a:lnSpc>
                <a:spcPts val="3200"/>
              </a:lnSpc>
              <a:buClr>
                <a:schemeClr val="accent3">
                  <a:lumMod val="50000"/>
                </a:schemeClr>
              </a:buClr>
            </a:pPr>
            <a:r>
              <a:rPr lang="en-US" sz="3200" dirty="0">
                <a:solidFill>
                  <a:schemeClr val="accent3">
                    <a:lumMod val="50000"/>
                  </a:schemeClr>
                </a:solidFill>
                <a:latin typeface="Tw Cen MT" panose="020B0602020104020603" pitchFamily="34" charset="77"/>
                <a:cs typeface="Times New Roman" panose="02020603050405020304" pitchFamily="18" charset="0"/>
              </a:rPr>
              <a:t>Competitive </a:t>
            </a:r>
            <a:r>
              <a:rPr lang="en-US" sz="3200" dirty="0">
                <a:latin typeface="Tw Cen MT" panose="020B0602020104020603" pitchFamily="34" charset="77"/>
                <a:cs typeface="Times New Roman" panose="02020603050405020304" pitchFamily="18" charset="0"/>
              </a:rPr>
              <a:t>DER aggregation model </a:t>
            </a:r>
          </a:p>
          <a:p>
            <a:pPr>
              <a:lnSpc>
                <a:spcPts val="3200"/>
              </a:lnSpc>
              <a:buClr>
                <a:schemeClr val="accent3">
                  <a:lumMod val="50000"/>
                </a:schemeClr>
              </a:buClr>
            </a:pPr>
            <a:endParaRPr lang="en-US" sz="3200" dirty="0">
              <a:latin typeface="Tw Cen MT" panose="020B0602020104020603" pitchFamily="34" charset="77"/>
              <a:cs typeface="Times New Roman" panose="02020603050405020304" pitchFamily="18" charset="0"/>
            </a:endParaRPr>
          </a:p>
          <a:p>
            <a:pPr>
              <a:lnSpc>
                <a:spcPts val="3200"/>
              </a:lnSpc>
              <a:buClr>
                <a:schemeClr val="accent3">
                  <a:lumMod val="50000"/>
                </a:schemeClr>
              </a:buClr>
            </a:pPr>
            <a:r>
              <a:rPr lang="en-US" sz="3200" dirty="0">
                <a:latin typeface="Tw Cen MT" panose="020B0602020104020603" pitchFamily="34" charset="77"/>
                <a:cs typeface="Times New Roman" panose="02020603050405020304" pitchFamily="18" charset="0"/>
              </a:rPr>
              <a:t>Working paper:</a:t>
            </a:r>
          </a:p>
          <a:p>
            <a:pPr marL="342900" indent="-342900" algn="l">
              <a:buFont typeface="Arial" panose="020B0604020202020204" pitchFamily="34" charset="0"/>
              <a:buChar char="•"/>
            </a:pPr>
            <a:r>
              <a:rPr lang="en-US" sz="2000" b="0" i="0" u="none" strike="noStrike" dirty="0">
                <a:solidFill>
                  <a:srgbClr val="000000"/>
                </a:solidFill>
                <a:effectLst/>
                <a:latin typeface="Tw Cen MT" panose="020B0602020104020603" pitchFamily="34" charset="77"/>
                <a:cs typeface="Times New Roman" panose="02020603050405020304" pitchFamily="18" charset="0"/>
              </a:rPr>
              <a:t>C. Chen, S. Bose, T. D. Mount, and L. Tong, “Wholesale market participation of DERA part I: DSO-DERA-ISO coordination,” [Online], available 2023/07/06) at </a:t>
            </a:r>
            <a:r>
              <a:rPr lang="en-US" sz="2000" b="0" i="0" u="none" strike="noStrike" dirty="0" err="1">
                <a:solidFill>
                  <a:srgbClr val="000000"/>
                </a:solidFill>
                <a:effectLst/>
                <a:latin typeface="Tw Cen MT" panose="020B0602020104020603" pitchFamily="34" charset="77"/>
                <a:cs typeface="Times New Roman" panose="02020603050405020304" pitchFamily="18" charset="0"/>
              </a:rPr>
              <a:t>arXiv</a:t>
            </a:r>
            <a:r>
              <a:rPr lang="en-US" sz="2000" b="0" i="0" u="none" strike="noStrike" dirty="0">
                <a:solidFill>
                  <a:srgbClr val="000000"/>
                </a:solidFill>
                <a:effectLst/>
                <a:latin typeface="Tw Cen MT" panose="020B0602020104020603" pitchFamily="34" charset="77"/>
                <a:cs typeface="Times New Roman" panose="02020603050405020304" pitchFamily="18" charset="0"/>
              </a:rPr>
              <a:t>: 2307.01999. [Online]. </a:t>
            </a:r>
          </a:p>
          <a:p>
            <a:pPr marL="0" indent="0" algn="l">
              <a:buNone/>
            </a:pPr>
            <a:r>
              <a:rPr lang="en-US" sz="2000" dirty="0">
                <a:solidFill>
                  <a:srgbClr val="000000"/>
                </a:solidFill>
                <a:latin typeface="Tw Cen MT" panose="020B0602020104020603" pitchFamily="34" charset="77"/>
                <a:cs typeface="Times New Roman" panose="02020603050405020304" pitchFamily="18" charset="0"/>
              </a:rPr>
              <a:t>	</a:t>
            </a:r>
            <a:r>
              <a:rPr lang="en-US" sz="2000" b="0" i="0" u="none" strike="noStrike" dirty="0">
                <a:solidFill>
                  <a:srgbClr val="000000"/>
                </a:solidFill>
                <a:effectLst/>
                <a:latin typeface="Tw Cen MT" panose="020B0602020104020603" pitchFamily="34" charset="77"/>
                <a:cs typeface="Times New Roman" panose="02020603050405020304" pitchFamily="18" charset="0"/>
              </a:rPr>
              <a:t>Available: </a:t>
            </a:r>
            <a:r>
              <a:rPr lang="en-US" sz="2000" b="0" i="0" u="none" strike="noStrike" dirty="0">
                <a:solidFill>
                  <a:srgbClr val="027C91"/>
                </a:solidFill>
                <a:effectLst/>
                <a:latin typeface="Tw Cen MT" panose="020B0602020104020603" pitchFamily="34" charset="77"/>
                <a:cs typeface="Times New Roman" panose="02020603050405020304" pitchFamily="18" charset="0"/>
              </a:rPr>
              <a:t>http:// </a:t>
            </a:r>
            <a:r>
              <a:rPr lang="en-US" sz="2000" b="0" i="0" u="none" strike="noStrike" dirty="0" err="1">
                <a:solidFill>
                  <a:srgbClr val="027C91"/>
                </a:solidFill>
                <a:effectLst/>
                <a:latin typeface="Tw Cen MT" panose="020B0602020104020603" pitchFamily="34" charset="77"/>
                <a:cs typeface="Times New Roman" panose="02020603050405020304" pitchFamily="18" charset="0"/>
              </a:rPr>
              <a:t>arxiv.org</a:t>
            </a:r>
            <a:r>
              <a:rPr lang="en-US" sz="2000" b="0" i="0" u="none" strike="noStrike" dirty="0">
                <a:solidFill>
                  <a:srgbClr val="027C91"/>
                </a:solidFill>
                <a:effectLst/>
                <a:latin typeface="Tw Cen MT" panose="020B0602020104020603" pitchFamily="34" charset="77"/>
                <a:cs typeface="Times New Roman" panose="02020603050405020304" pitchFamily="18" charset="0"/>
              </a:rPr>
              <a:t>/abs/2307.01999 </a:t>
            </a:r>
            <a:endParaRPr lang="en-US" sz="2000" b="0" i="0" u="none" strike="noStrike" dirty="0">
              <a:solidFill>
                <a:srgbClr val="000000"/>
              </a:solidFill>
              <a:effectLst/>
              <a:latin typeface="Tw Cen MT" panose="020B0602020104020603" pitchFamily="34" charset="77"/>
              <a:cs typeface="Times New Roman" panose="02020603050405020304" pitchFamily="18" charset="0"/>
            </a:endParaRPr>
          </a:p>
          <a:p>
            <a:pPr marL="342900" indent="-342900" algn="l">
              <a:buFont typeface="Arial" panose="020B0604020202020204" pitchFamily="34" charset="0"/>
              <a:buChar char="•"/>
            </a:pPr>
            <a:r>
              <a:rPr lang="en-US" sz="2000" b="0" i="0" u="none" strike="noStrike" dirty="0">
                <a:solidFill>
                  <a:srgbClr val="000000"/>
                </a:solidFill>
                <a:effectLst/>
                <a:latin typeface="Tw Cen MT" panose="020B0602020104020603" pitchFamily="34" charset="77"/>
                <a:cs typeface="Times New Roman" panose="02020603050405020304" pitchFamily="18" charset="0"/>
              </a:rPr>
              <a:t>C. Chen, A. S. </a:t>
            </a:r>
            <a:r>
              <a:rPr lang="en-US" sz="2000" b="0" i="0" u="none" strike="noStrike" dirty="0" err="1">
                <a:solidFill>
                  <a:srgbClr val="000000"/>
                </a:solidFill>
                <a:effectLst/>
                <a:latin typeface="Tw Cen MT" panose="020B0602020104020603" pitchFamily="34" charset="77"/>
                <a:cs typeface="Times New Roman" panose="02020603050405020304" pitchFamily="18" charset="0"/>
              </a:rPr>
              <a:t>Alahmed</a:t>
            </a:r>
            <a:r>
              <a:rPr lang="en-US" sz="2000" b="0" i="0" u="none" strike="noStrike" dirty="0">
                <a:solidFill>
                  <a:srgbClr val="000000"/>
                </a:solidFill>
                <a:effectLst/>
                <a:latin typeface="Tw Cen MT" panose="020B0602020104020603" pitchFamily="34" charset="77"/>
                <a:cs typeface="Times New Roman" panose="02020603050405020304" pitchFamily="18" charset="0"/>
              </a:rPr>
              <a:t>, T. D. Mount, and L. Tong, “Wholesale market participation of DERA part II: Competitive DER aggregation,” [Online], available 2023/07/06) at </a:t>
            </a:r>
            <a:r>
              <a:rPr lang="en-US" sz="2000" b="0" i="0" u="none" strike="noStrike" dirty="0" err="1">
                <a:solidFill>
                  <a:srgbClr val="000000"/>
                </a:solidFill>
                <a:effectLst/>
                <a:latin typeface="Tw Cen MT" panose="020B0602020104020603" pitchFamily="34" charset="77"/>
                <a:cs typeface="Times New Roman" panose="02020603050405020304" pitchFamily="18" charset="0"/>
              </a:rPr>
              <a:t>arXiv</a:t>
            </a:r>
            <a:r>
              <a:rPr lang="en-US" sz="2000" b="0" i="0" u="none" strike="noStrike" dirty="0">
                <a:solidFill>
                  <a:srgbClr val="000000"/>
                </a:solidFill>
                <a:effectLst/>
                <a:latin typeface="Tw Cen MT" panose="020B0602020104020603" pitchFamily="34" charset="77"/>
                <a:cs typeface="Times New Roman" panose="02020603050405020304" pitchFamily="18" charset="0"/>
              </a:rPr>
              <a:t>: 2307.02004. [Online]. </a:t>
            </a:r>
          </a:p>
          <a:p>
            <a:pPr marL="0" indent="0" algn="l">
              <a:buNone/>
            </a:pPr>
            <a:r>
              <a:rPr lang="en-US" sz="2000" dirty="0">
                <a:solidFill>
                  <a:srgbClr val="000000"/>
                </a:solidFill>
                <a:latin typeface="Tw Cen MT" panose="020B0602020104020603" pitchFamily="34" charset="77"/>
                <a:cs typeface="Times New Roman" panose="02020603050405020304" pitchFamily="18" charset="0"/>
              </a:rPr>
              <a:t>	</a:t>
            </a:r>
            <a:r>
              <a:rPr lang="en-US" sz="2000" b="0" i="0" u="none" strike="noStrike" dirty="0">
                <a:solidFill>
                  <a:srgbClr val="000000"/>
                </a:solidFill>
                <a:effectLst/>
                <a:latin typeface="Tw Cen MT" panose="020B0602020104020603" pitchFamily="34" charset="77"/>
                <a:cs typeface="Times New Roman" panose="02020603050405020304" pitchFamily="18" charset="0"/>
              </a:rPr>
              <a:t>Available: </a:t>
            </a:r>
            <a:r>
              <a:rPr lang="en-US" sz="2000" b="0" i="0" u="none" strike="noStrike" dirty="0">
                <a:solidFill>
                  <a:srgbClr val="027C91"/>
                </a:solidFill>
                <a:effectLst/>
                <a:latin typeface="Tw Cen MT" panose="020B0602020104020603" pitchFamily="34" charset="77"/>
                <a:cs typeface="Times New Roman" panose="02020603050405020304" pitchFamily="18" charset="0"/>
              </a:rPr>
              <a:t>http:// </a:t>
            </a:r>
            <a:r>
              <a:rPr lang="en-US" sz="2000" b="0" i="0" u="none" strike="noStrike" dirty="0" err="1">
                <a:solidFill>
                  <a:srgbClr val="027C91"/>
                </a:solidFill>
                <a:effectLst/>
                <a:latin typeface="Tw Cen MT" panose="020B0602020104020603" pitchFamily="34" charset="77"/>
                <a:cs typeface="Times New Roman" panose="02020603050405020304" pitchFamily="18" charset="0"/>
              </a:rPr>
              <a:t>arxiv.org</a:t>
            </a:r>
            <a:r>
              <a:rPr lang="en-US" sz="2000" b="0" i="0" u="none" strike="noStrike" dirty="0">
                <a:solidFill>
                  <a:srgbClr val="027C91"/>
                </a:solidFill>
                <a:effectLst/>
                <a:latin typeface="Tw Cen MT" panose="020B0602020104020603" pitchFamily="34" charset="77"/>
                <a:cs typeface="Times New Roman" panose="02020603050405020304" pitchFamily="18" charset="0"/>
              </a:rPr>
              <a:t>/abs/2307.02004</a:t>
            </a:r>
            <a:endParaRPr lang="en-US" sz="2000" b="0" i="0" u="none" strike="noStrike" dirty="0">
              <a:solidFill>
                <a:srgbClr val="000000"/>
              </a:solidFill>
              <a:effectLst/>
              <a:latin typeface="Tw Cen MT" panose="020B0602020104020603" pitchFamily="34" charset="77"/>
              <a:cs typeface="Times New Roman" panose="02020603050405020304" pitchFamily="18" charset="0"/>
            </a:endParaRPr>
          </a:p>
        </p:txBody>
      </p:sp>
    </p:spTree>
    <p:extLst>
      <p:ext uri="{BB962C8B-B14F-4D97-AF65-F5344CB8AC3E}">
        <p14:creationId xmlns:p14="http://schemas.microsoft.com/office/powerpoint/2010/main" val="3824434749"/>
      </p:ext>
    </p:extLst>
  </p:cSld>
  <p:clrMapOvr>
    <a:masterClrMapping/>
  </p:clrMapOvr>
</p:sld>
</file>

<file path=ppt/theme/theme1.xml><?xml version="1.0" encoding="utf-8"?>
<a:theme xmlns:a="http://schemas.openxmlformats.org/drawingml/2006/main" name="2010-IEEE-PES-Template-Office07-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2010-IEEE-PES-Template-Office07-V2</Template>
  <TotalTime>13095</TotalTime>
  <Words>1712</Words>
  <Application>Microsoft Macintosh PowerPoint</Application>
  <PresentationFormat>Widescreen</PresentationFormat>
  <Paragraphs>196</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-webkit-standard</vt:lpstr>
      <vt:lpstr>Arial</vt:lpstr>
      <vt:lpstr>Calibri</vt:lpstr>
      <vt:lpstr>Times New Roman</vt:lpstr>
      <vt:lpstr>Tw Cen MT</vt:lpstr>
      <vt:lpstr>Wingdings</vt:lpstr>
      <vt:lpstr>2010-IEEE-PES-Template-Office07-V2</vt:lpstr>
      <vt:lpstr>DSO-DERA Coordination for the Wholesale Market Participation of Distributed Energy Resources </vt:lpstr>
      <vt:lpstr>PowerPoint Presentation</vt:lpstr>
      <vt:lpstr>PowerPoint Presentation</vt:lpstr>
      <vt:lpstr>PowerPoint Presentation</vt:lpstr>
      <vt:lpstr>PowerPoint Presentation</vt:lpstr>
      <vt:lpstr>PowerPoint Presentation</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IEEE</dc:creator>
  <cp:lastModifiedBy>Cong Chen</cp:lastModifiedBy>
  <cp:revision>301</cp:revision>
  <dcterms:created xsi:type="dcterms:W3CDTF">2010-10-12T18:25:44Z</dcterms:created>
  <dcterms:modified xsi:type="dcterms:W3CDTF">2023-09-06T01:39:44Z</dcterms:modified>
</cp:coreProperties>
</file>